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7" r:id="rId2"/>
    <p:sldId id="1537" r:id="rId3"/>
    <p:sldId id="1528" r:id="rId4"/>
    <p:sldId id="1495" r:id="rId5"/>
    <p:sldId id="1601" r:id="rId6"/>
    <p:sldId id="1602" r:id="rId7"/>
    <p:sldId id="1578" r:id="rId8"/>
    <p:sldId id="1579" r:id="rId9"/>
    <p:sldId id="1580" r:id="rId10"/>
    <p:sldId id="1581" r:id="rId11"/>
    <p:sldId id="1582" r:id="rId12"/>
    <p:sldId id="1583" r:id="rId13"/>
    <p:sldId id="1584" r:id="rId14"/>
    <p:sldId id="1585" r:id="rId15"/>
    <p:sldId id="1586" r:id="rId16"/>
    <p:sldId id="1587" r:id="rId17"/>
    <p:sldId id="1588" r:id="rId18"/>
    <p:sldId id="1589" r:id="rId19"/>
    <p:sldId id="1590" r:id="rId20"/>
    <p:sldId id="1591" r:id="rId21"/>
    <p:sldId id="1603" r:id="rId22"/>
    <p:sldId id="1607" r:id="rId23"/>
    <p:sldId id="1631" r:id="rId24"/>
    <p:sldId id="1632" r:id="rId25"/>
    <p:sldId id="1633" r:id="rId26"/>
    <p:sldId id="1634" r:id="rId27"/>
    <p:sldId id="1605" r:id="rId28"/>
    <p:sldId id="1604" r:id="rId29"/>
    <p:sldId id="1599" r:id="rId30"/>
    <p:sldId id="1600" r:id="rId31"/>
    <p:sldId id="1626" r:id="rId32"/>
    <p:sldId id="1627" r:id="rId33"/>
    <p:sldId id="1635" r:id="rId34"/>
    <p:sldId id="1636" r:id="rId35"/>
    <p:sldId id="1637" r:id="rId36"/>
    <p:sldId id="1608" r:id="rId37"/>
    <p:sldId id="1132" r:id="rId38"/>
    <p:sldId id="1542" r:id="rId39"/>
    <p:sldId id="1624" r:id="rId40"/>
    <p:sldId id="1625" r:id="rId41"/>
    <p:sldId id="1595" r:id="rId42"/>
    <p:sldId id="1596" r:id="rId43"/>
    <p:sldId id="1548" r:id="rId44"/>
    <p:sldId id="1539" r:id="rId45"/>
    <p:sldId id="1538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9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CERN Summer Student Lectures / Statistics Lecture 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r>
              <a:rPr lang="en-GB"/>
              <a:t>CERN Summer Student Lectures / Statistics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19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CERN Summer Student Lectures / Statistics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2.xml"/><Relationship Id="rId7" Type="http://schemas.openxmlformats.org/officeDocument/2006/relationships/image" Target="../media/image2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44.png"/><Relationship Id="rId5" Type="http://schemas.openxmlformats.org/officeDocument/2006/relationships/tags" Target="../tags/tag21.xml"/><Relationship Id="rId10" Type="http://schemas.openxmlformats.org/officeDocument/2006/relationships/image" Target="../media/image43.png"/><Relationship Id="rId4" Type="http://schemas.openxmlformats.org/officeDocument/2006/relationships/tags" Target="../tags/tag20.xml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26.xml"/><Relationship Id="rId7" Type="http://schemas.openxmlformats.org/officeDocument/2006/relationships/image" Target="../media/image4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8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image" Target="../media/image3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p.rhul.ac.uk/~cowan/stat/exercises/cowan_stat_exercises" TargetMode="Externa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25.png"/><Relationship Id="rId50" Type="http://schemas.openxmlformats.org/officeDocument/2006/relationships/customXml" Target="../ink/ink25.xml"/><Relationship Id="rId55" Type="http://schemas.openxmlformats.org/officeDocument/2006/relationships/image" Target="../media/image229.png"/><Relationship Id="rId7" Type="http://schemas.openxmlformats.org/officeDocument/2006/relationships/customXml" Target="../ink/ink3.xml"/><Relationship Id="rId2" Type="http://schemas.openxmlformats.org/officeDocument/2006/relationships/image" Target="../media/image63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5.xml"/><Relationship Id="rId24" Type="http://schemas.openxmlformats.org/officeDocument/2006/relationships/image" Target="../media/image214.png"/><Relationship Id="rId32" Type="http://schemas.openxmlformats.org/officeDocument/2006/relationships/customXml" Target="../ink/ink16.xml"/><Relationship Id="rId37" Type="http://schemas.openxmlformats.org/officeDocument/2006/relationships/image" Target="../media/image220.png"/><Relationship Id="rId40" Type="http://schemas.openxmlformats.org/officeDocument/2006/relationships/customXml" Target="../ink/ink20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29.xml"/><Relationship Id="rId5" Type="http://schemas.openxmlformats.org/officeDocument/2006/relationships/customXml" Target="../ink/ink2.xml"/><Relationship Id="rId61" Type="http://schemas.openxmlformats.org/officeDocument/2006/relationships/image" Target="../media/image232.png"/><Relationship Id="rId19" Type="http://schemas.openxmlformats.org/officeDocument/2006/relationships/customXml" Target="../ink/ink9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13.xml"/><Relationship Id="rId30" Type="http://schemas.openxmlformats.org/officeDocument/2006/relationships/customXml" Target="../ink/ink15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1.xml"/><Relationship Id="rId12" Type="http://schemas.openxmlformats.org/officeDocument/2006/relationships/image" Target="../media/image20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image" Target="../media/image204.png"/><Relationship Id="rId9" Type="http://schemas.openxmlformats.org/officeDocument/2006/relationships/customXml" Target="../ink/ink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5" Type="http://schemas.openxmlformats.org/officeDocument/2006/relationships/tags" Target="../tags/tag9.xml"/><Relationship Id="rId10" Type="http://schemas.openxmlformats.org/officeDocument/2006/relationships/image" Target="../media/image22.png"/><Relationship Id="rId4" Type="http://schemas.openxmlformats.org/officeDocument/2006/relationships/tags" Target="../tags/tag8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  <a:endParaRPr lang="en-US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8 – 11 July 2025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4:  Introduction to Machine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/event/1508891/timetable/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745283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2413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 Form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09" y="3188380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75F88BEF-1693-9A5E-5405-C35EC770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a proportionality constant, 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1295401" y="1741715"/>
            <a:ext cx="73512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Systematic uncertainties and further examples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65C28D-7A92-4447-8021-E731698B557B}"/>
              </a:ext>
            </a:extLst>
          </p:cNvPr>
          <p:cNvCxnSpPr/>
          <p:nvPr/>
        </p:nvCxnSpPr>
        <p:spPr>
          <a:xfrm>
            <a:off x="522514" y="3526974"/>
            <a:ext cx="5334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7B4D7-43DD-9B67-FEFD-3CCC1F514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3C9F95C9-9FCE-BF57-C03D-5E6197DB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CC585-BEAA-6257-2BE2-CCCD7E542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28C24-7F27-3C00-0FBD-ABEB2F20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0B7724A-1718-E062-043B-9D42CAD62D42}"/>
              </a:ext>
            </a:extLst>
          </p:cNvPr>
          <p:cNvSpPr txBox="1">
            <a:spLocks noChangeArrowheads="1"/>
          </p:cNvSpPr>
          <p:nvPr/>
        </p:nvSpPr>
        <p:spPr>
          <a:xfrm>
            <a:off x="1175657" y="270101"/>
            <a:ext cx="679268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Examples of maximum likelihood and confidence regions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62F4D-6C33-3743-B591-06A39291B4B8}"/>
              </a:ext>
            </a:extLst>
          </p:cNvPr>
          <p:cNvSpPr txBox="1"/>
          <p:nvPr/>
        </p:nvSpPr>
        <p:spPr>
          <a:xfrm>
            <a:off x="497344" y="1642912"/>
            <a:ext cx="8436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materials for this tutorial can be found 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/~cowan/stat/exercises/fitting/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ml_fit_exericise.pdf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done with the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does 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maximum-likelihood fit and analysis of the uncertainties.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there is a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does the same analysis but with histogram data (look at this later).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need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package (usually “pip install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8948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273512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539646" y="3960361"/>
            <a:ext cx="86083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</p:txBody>
      </p:sp>
    </p:spTree>
    <p:extLst>
      <p:ext uri="{BB962C8B-B14F-4D97-AF65-F5344CB8AC3E}">
        <p14:creationId xmlns:p14="http://schemas.microsoft.com/office/powerpoint/2010/main" val="747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89857" y="1228397"/>
            <a:ext cx="837655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304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314A5-F07A-1D1F-60EC-38067F1CF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D34AE454-4616-0C70-0FCF-6BE90F57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16C6B-A133-F6E4-33AE-93B3AF31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10058-6A96-6032-15C9-32DCE1BB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BF907-A303-344B-A614-45EF440D1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1" y="1323604"/>
            <a:ext cx="3783277" cy="26307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F6C28-24AD-6452-72FD-29937CF23EEB}"/>
              </a:ext>
            </a:extLst>
          </p:cNvPr>
          <p:cNvSpPr txBox="1"/>
          <p:nvPr/>
        </p:nvSpPr>
        <p:spPr>
          <a:xfrm>
            <a:off x="2866444" y="334907"/>
            <a:ext cx="3077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554AB-C991-5A06-2927-C1C708FEF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942" y="1131724"/>
            <a:ext cx="3639785" cy="2880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B4C27A-8D99-7114-9B2E-EF8E389B2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112" y="4050532"/>
            <a:ext cx="3380615" cy="2470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C9E0E9-9845-D4F1-7CB1-E306CA4EF779}"/>
              </a:ext>
            </a:extLst>
          </p:cNvPr>
          <p:cNvSpPr txBox="1"/>
          <p:nvPr/>
        </p:nvSpPr>
        <p:spPr>
          <a:xfrm>
            <a:off x="303519" y="4623817"/>
            <a:ext cx="4464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 results, confidence regions,...  (see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https://www.pp.rhul.ac.uk/~cowan/stat/exercises/cowan_stat_exercises.pdf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links therein)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C780B-0444-ACEC-9E91-5EB723F7D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95EF7AD0-7E11-E0B0-0501-86C26E0F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73608-D707-D7CD-A43F-55C17F81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2D83-5E69-68E2-E641-331900D3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230548F-58EF-FCA5-4FE4-AD53C887A3FF}"/>
              </a:ext>
            </a:extLst>
          </p:cNvPr>
          <p:cNvSpPr txBox="1">
            <a:spLocks noChangeArrowheads="1"/>
          </p:cNvSpPr>
          <p:nvPr/>
        </p:nvSpPr>
        <p:spPr>
          <a:xfrm>
            <a:off x="402771" y="270101"/>
            <a:ext cx="8327572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Bayesian parameter estimation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A67D6-BC68-633C-09E6-548F76BB69F1}"/>
              </a:ext>
            </a:extLst>
          </p:cNvPr>
          <p:cNvSpPr txBox="1"/>
          <p:nvPr/>
        </p:nvSpPr>
        <p:spPr>
          <a:xfrm>
            <a:off x="530001" y="1131285"/>
            <a:ext cx="843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exercise treats the same fitting problem as seen with maximum likelihood, here using the Bayesian approach.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is used to find the posterior pdf for the parameters, and these are summarized using the posterior mode (MAP estimators).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posterior pdf is marginalized over the nuisance parameters using Markov Chain Monte Carlo.</a:t>
            </a:r>
          </a:p>
        </p:txBody>
      </p:sp>
    </p:spTree>
    <p:extLst>
      <p:ext uri="{BB962C8B-B14F-4D97-AF65-F5344CB8AC3E}">
        <p14:creationId xmlns:p14="http://schemas.microsoft.com/office/powerpoint/2010/main" val="16595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(see tutorial 1)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6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1392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2235200" y="162790"/>
            <a:ext cx="404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506186" y="727012"/>
            <a:ext cx="787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maximum of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maximum likelihood: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12D4C-9689-61F2-06B3-60935A9F1AD3}"/>
              </a:ext>
            </a:extLst>
          </p:cNvPr>
          <p:cNvSpPr txBox="1"/>
          <p:nvPr/>
        </p:nvSpPr>
        <p:spPr>
          <a:xfrm>
            <a:off x="756922" y="1605083"/>
            <a:ext cx="823975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mu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sigma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xi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np.product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exclude fixed par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pi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 of posterior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A3D-EC52-52D0-C647-5F409FE950F2}"/>
              </a:ext>
            </a:extLst>
          </p:cNvPr>
          <p:cNvSpPr txBox="1"/>
          <p:nvPr/>
        </p:nvSpPr>
        <p:spPr>
          <a:xfrm>
            <a:off x="5917703" y="5569373"/>
            <a:ext cx="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with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0FB1EF-E5BC-2066-94CC-96E301443869}"/>
              </a:ext>
            </a:extLst>
          </p:cNvPr>
          <p:cNvCxnSpPr>
            <a:cxnSpLocks/>
          </p:cNvCxnSpPr>
          <p:nvPr/>
        </p:nvCxnSpPr>
        <p:spPr>
          <a:xfrm flipH="1">
            <a:off x="4466523" y="5780314"/>
            <a:ext cx="1341958" cy="20005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01183" y="227153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algorithm in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EC1B1-A9F6-7606-D5BE-62D9AE2B6A01}"/>
              </a:ext>
            </a:extLst>
          </p:cNvPr>
          <p:cNvSpPr txBox="1"/>
          <p:nvPr/>
        </p:nvSpPr>
        <p:spPr>
          <a:xfrm>
            <a:off x="653143" y="993538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Iterate with Metropolis-Hastings algorithm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(MAP)]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start point is MAP estimate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"Start MCMC iterations: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 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 = 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np.random.multivariate_normal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never accept if prob&lt;=0.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alpha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np.exp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u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u &lt;= alpha: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(chain)%(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flush=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1A4F-636D-548F-C7CB-4785BCF9E710}"/>
              </a:ext>
            </a:extLst>
          </p:cNvPr>
          <p:cNvSpPr txBox="1"/>
          <p:nvPr/>
        </p:nvSpPr>
        <p:spPr>
          <a:xfrm>
            <a:off x="6546619" y="1589314"/>
            <a:ext cx="2597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increasing number of iterations (10k runs in about 20 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9BBB05-8CEF-852E-6160-65540F9C587D}"/>
              </a:ext>
            </a:extLst>
          </p:cNvPr>
          <p:cNvCxnSpPr>
            <a:cxnSpLocks/>
          </p:cNvCxnSpPr>
          <p:nvPr/>
        </p:nvCxnSpPr>
        <p:spPr>
          <a:xfrm flipH="1" flipV="1">
            <a:off x="2736170" y="1589314"/>
            <a:ext cx="3610201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1DEDA1-D3C9-64D5-7587-28AEE44A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9" y="1874820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266334" y="1868854"/>
            <a:ext cx="265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25596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FE3D061-12B4-A6D8-5BCF-0D7B7385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8" y="1621512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01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B3A533-CCC6-FD20-2D8D-1DA6F3F9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AC713-6678-0DD3-5B07-B2E9384CA250}"/>
              </a:ext>
            </a:extLst>
          </p:cNvPr>
          <p:cNvSpPr txBox="1"/>
          <p:nvPr/>
        </p:nvSpPr>
        <p:spPr>
          <a:xfrm>
            <a:off x="2291458" y="25057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6EACA-7BC5-F795-771A-49DBD0BAE919}"/>
              </a:ext>
            </a:extLst>
          </p:cNvPr>
          <p:cNvSpPr txBox="1"/>
          <p:nvPr/>
        </p:nvSpPr>
        <p:spPr>
          <a:xfrm>
            <a:off x="3879546" y="143440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0.3737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0.197936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0.351234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0.250764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[0.140056, 0.255816]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[0.118503, 0.583964]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[0.158557, 0.685847]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[0.093997, 0.392642]</a:t>
            </a:r>
          </a:p>
        </p:txBody>
      </p:sp>
    </p:spTree>
    <p:extLst>
      <p:ext uri="{BB962C8B-B14F-4D97-AF65-F5344CB8AC3E}">
        <p14:creationId xmlns:p14="http://schemas.microsoft.com/office/powerpoint/2010/main" val="25342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84CCC-A0B9-9236-A9F4-7761A6F1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A3BBC-B912-2F52-80B9-801A7328B035}"/>
              </a:ext>
            </a:extLst>
          </p:cNvPr>
          <p:cNvSpPr txBox="1"/>
          <p:nvPr/>
        </p:nvSpPr>
        <p:spPr>
          <a:xfrm>
            <a:off x="2286000" y="248142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 using auxiliary measurement for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ED7E1-2B8B-5BDF-546F-34B459CF8900}"/>
              </a:ext>
            </a:extLst>
          </p:cNvPr>
          <p:cNvSpPr txBox="1"/>
          <p:nvPr/>
        </p:nvSpPr>
        <p:spPr>
          <a:xfrm>
            <a:off x="3878443" y="143691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0.3516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0.200077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0.224898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0.212835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[0.149282, 0.250873]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[0.148481, 0.301314]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[0.156736, 0.291246]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[0.137607, 0.267077]</a:t>
            </a:r>
          </a:p>
        </p:txBody>
      </p:sp>
    </p:spTree>
    <p:extLst>
      <p:ext uri="{BB962C8B-B14F-4D97-AF65-F5344CB8AC3E}">
        <p14:creationId xmlns:p14="http://schemas.microsoft.com/office/powerpoint/2010/main" val="546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Summer Student Lectures / Statistics Lecture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812800"/>
            <a:ext cx="8338003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Probability, frequentist &amp; Bayesian approaches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estimation, maximum likelihood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tests,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-values, limits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Fitting with systematic uncertainties, frequentist vs. Bayesian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other important areas: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Statistics of Machine Learning,...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Profile likelihood ratio tests,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take a look at the exercises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https://www.pp.rhul.ac.uk/~cowan/stat/exercises/cowan_stat_exercises.pdf</a:t>
            </a: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contain simple python programs for least squares, hypothesis tests, maximum likelihood and Bayesian fitting – enjoy!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6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A1170-8258-E4AB-CA93-D656F21B1D50}"/>
              </a:ext>
            </a:extLst>
          </p:cNvPr>
          <p:cNvSpPr txBox="1"/>
          <p:nvPr/>
        </p:nvSpPr>
        <p:spPr>
          <a:xfrm>
            <a:off x="1883735" y="249865"/>
            <a:ext cx="532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using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5E4D8-A9E2-5E12-6B37-98CC46459565}"/>
              </a:ext>
            </a:extLst>
          </p:cNvPr>
          <p:cNvSpPr txBox="1"/>
          <p:nvPr/>
        </p:nvSpPr>
        <p:spPr>
          <a:xfrm>
            <a:off x="439247" y="1380457"/>
            <a:ext cx="43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earlier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example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only argument of the log-likelihood function was the parameter array, and the data array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entered as global (usually not a good idea):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485C7-6D1D-B967-F725-78EDF10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28" y="1175848"/>
            <a:ext cx="4369282" cy="30639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C4242-B187-0BC8-191E-DD87F375086E}"/>
              </a:ext>
            </a:extLst>
          </p:cNvPr>
          <p:cNvGrpSpPr/>
          <p:nvPr/>
        </p:nvGrpSpPr>
        <p:grpSpPr>
          <a:xfrm>
            <a:off x="439247" y="4150184"/>
            <a:ext cx="5283200" cy="1961442"/>
            <a:chOff x="364819" y="3885308"/>
            <a:chExt cx="5283200" cy="1961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9D72DE-E143-9E82-FEBA-75827377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19" y="3885308"/>
              <a:ext cx="4432300" cy="965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DBE6DA-A0C0-416B-DBF7-420CF91A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19" y="5414950"/>
              <a:ext cx="5283200" cy="431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6C2732-E6E8-15A6-1472-C771EC8EEA8F}"/>
                </a:ext>
              </a:extLst>
            </p:cNvPr>
            <p:cNvSpPr txBox="1"/>
            <p:nvPr/>
          </p:nvSpPr>
          <p:spPr>
            <a:xfrm>
              <a:off x="1339702" y="4907030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0F6D1-EC5F-60AF-168E-2763301DE31B}"/>
              </a:ext>
            </a:extLst>
          </p:cNvPr>
          <p:cNvSpPr txBox="1"/>
          <p:nvPr/>
        </p:nvSpPr>
        <p:spPr>
          <a:xfrm>
            <a:off x="341313" y="94637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data can be avoided if we make the objective function a method of a class: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5712-1AE8-C575-C40F-6B8B85AA28B1}"/>
              </a:ext>
            </a:extLst>
          </p:cNvPr>
          <p:cNvSpPr txBox="1"/>
          <p:nvPr/>
        </p:nvSpPr>
        <p:spPr>
          <a:xfrm>
            <a:off x="2460172" y="228599"/>
            <a:ext cx="3653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282C5-403F-ECC9-64EF-8935ADB5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64" y="1848823"/>
            <a:ext cx="6509656" cy="4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725DF-BD07-C059-64CD-7ECCA091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5376"/>
            <a:ext cx="7772400" cy="4829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371600" y="429696"/>
            <a:ext cx="568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(continued)</a:t>
            </a:r>
          </a:p>
        </p:txBody>
      </p:sp>
    </p:spTree>
    <p:extLst>
      <p:ext uri="{BB962C8B-B14F-4D97-AF65-F5344CB8AC3E}">
        <p14:creationId xmlns:p14="http://schemas.microsoft.com/office/powerpoint/2010/main" val="20572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602359" y="320839"/>
            <a:ext cx="529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8527C-04D0-B31B-5D33-B9FFBA90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" y="1091138"/>
            <a:ext cx="7772400" cy="37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DBC4-4E16-8B27-7F47-19495612A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E66912B4-224F-EC7E-C64D-12A2983E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2BAB-613F-EEA0-431F-3C17A372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251A4-1AB1-84F3-EEC0-099938AF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23810BD-5A1E-8874-39E0-60CBA3911F46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8367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AF0D9-6FE4-AD5C-2EFB-2EA0D5E48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9D5EF0DD-EAFA-36F9-6486-EC38BD54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2FF5C-DF00-2553-6C3C-FE3B7573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E35EE-B93D-71F8-6B53-6DC9A5F3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CERN Summer Student Lectures / Statistics Lecture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EA46EEE-CA53-742C-8F1B-36CE8E3FF41F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358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4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30908</TotalTime>
  <Words>4485</Words>
  <Application>Microsoft Macintosh PowerPoint</Application>
  <PresentationFormat>On-screen Show (4:3)</PresentationFormat>
  <Paragraphs>520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ＭＳ Ｐゴシック</vt:lpstr>
      <vt:lpstr>Arial</vt:lpstr>
      <vt:lpstr>Calibri</vt:lpstr>
      <vt:lpstr>Courier New</vt:lpstr>
      <vt:lpstr>Menlo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716</cp:revision>
  <dcterms:created xsi:type="dcterms:W3CDTF">2020-05-18T17:44:39Z</dcterms:created>
  <dcterms:modified xsi:type="dcterms:W3CDTF">2025-07-07T18:25:26Z</dcterms:modified>
</cp:coreProperties>
</file>