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ppt/ink/ink27.xml" ContentType="application/inkml+xml"/>
  <Override PartName="/ppt/ink/ink28.xml" ContentType="application/inkml+xml"/>
  <Override PartName="/ppt/ink/ink29.xml" ContentType="application/inkml+xml"/>
  <Override PartName="/ppt/ink/ink30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49"/>
  </p:notesMasterIdLst>
  <p:handoutMasterIdLst>
    <p:handoutMasterId r:id="rId50"/>
  </p:handoutMasterIdLst>
  <p:sldIdLst>
    <p:sldId id="1638" r:id="rId2"/>
    <p:sldId id="1537" r:id="rId3"/>
    <p:sldId id="1440" r:id="rId4"/>
    <p:sldId id="1441" r:id="rId5"/>
    <p:sldId id="1442" r:id="rId6"/>
    <p:sldId id="1443" r:id="rId7"/>
    <p:sldId id="1528" r:id="rId8"/>
    <p:sldId id="1495" r:id="rId9"/>
    <p:sldId id="1601" r:id="rId10"/>
    <p:sldId id="1602" r:id="rId11"/>
    <p:sldId id="1605" r:id="rId12"/>
    <p:sldId id="1578" r:id="rId13"/>
    <p:sldId id="1579" r:id="rId14"/>
    <p:sldId id="1580" r:id="rId15"/>
    <p:sldId id="1581" r:id="rId16"/>
    <p:sldId id="1582" r:id="rId17"/>
    <p:sldId id="1583" r:id="rId18"/>
    <p:sldId id="1584" r:id="rId19"/>
    <p:sldId id="1585" r:id="rId20"/>
    <p:sldId id="1586" r:id="rId21"/>
    <p:sldId id="1587" r:id="rId22"/>
    <p:sldId id="1588" r:id="rId23"/>
    <p:sldId id="1589" r:id="rId24"/>
    <p:sldId id="1590" r:id="rId25"/>
    <p:sldId id="1591" r:id="rId26"/>
    <p:sldId id="1132" r:id="rId27"/>
    <p:sldId id="1542" r:id="rId28"/>
    <p:sldId id="1603" r:id="rId29"/>
    <p:sldId id="1607" r:id="rId30"/>
    <p:sldId id="1631" r:id="rId31"/>
    <p:sldId id="1632" r:id="rId32"/>
    <p:sldId id="1633" r:id="rId33"/>
    <p:sldId id="1634" r:id="rId34"/>
    <p:sldId id="1624" r:id="rId35"/>
    <p:sldId id="1625" r:id="rId36"/>
    <p:sldId id="1595" r:id="rId37"/>
    <p:sldId id="1596" r:id="rId38"/>
    <p:sldId id="1548" r:id="rId39"/>
    <p:sldId id="1604" r:id="rId40"/>
    <p:sldId id="1599" r:id="rId41"/>
    <p:sldId id="1600" r:id="rId42"/>
    <p:sldId id="1626" r:id="rId43"/>
    <p:sldId id="1627" r:id="rId44"/>
    <p:sldId id="1635" r:id="rId45"/>
    <p:sldId id="1636" r:id="rId46"/>
    <p:sldId id="1637" r:id="rId47"/>
    <p:sldId id="1608" r:id="rId48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3300"/>
    <a:srgbClr val="2644C0"/>
    <a:srgbClr val="656FC0"/>
    <a:srgbClr val="4488C0"/>
    <a:srgbClr val="3321C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100"/>
    <p:restoredTop sz="94681"/>
  </p:normalViewPr>
  <p:slideViewPr>
    <p:cSldViewPr snapToGrid="0" snapToObjects="1">
      <p:cViewPr varScale="1">
        <p:scale>
          <a:sx n="116" d="100"/>
          <a:sy n="116" d="100"/>
        </p:scale>
        <p:origin x="1648" y="17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F8A0AD8A-6175-BA45-B7A6-2C3707D77F72}" type="datetimeFigureOut">
              <a:rPr lang="en-US"/>
              <a:pPr>
                <a:defRPr/>
              </a:pPr>
              <a:t>7/1/26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E8ACD9B0-D231-FE49-81CB-64F8C3634CF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879742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4T18:33:55.004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136 32 12617,'0'-3'7349,"5"-10"-6123,-4 10-963,4-8 213,-5 11-195,0-1 492,0 1-851,0 2 139,0 3-61,0 2 0,0 3 39,0 1-78,0 0 39,0 2 0,0 0 34,0 0 5,0 2-39,0-2 0,0 2 50,0-2-55,0 2 5,0 0 0,0 0-28,0 1 106,0 2-61,0-1 33,0 2-44,0-1 16,0 0-22,0 0 0,0 0 101,0 7-95,0-5 5,0 5 62,0-7-73,0 0 0,0 1 17,0 6 61,0-6-56,0 4 62,0-8-33,0 1 50,0-1-101,0 0 33,0 0 23,0 0 6,0 0 5,0 6 17,0-4-28,0 5-56,0-7 0,0 1 84,0-1-22,0 1-12,0 0 40,1 0-34,0 1 11,1-1-67,-1-1 0,1 0 11,-2 0 39,1-1-16,0-1-34,-1 0 101,1-1-112,-1 1 11,1-1 0,-1 1 50,0 0 0,0 0-33,0 2 45,0 1 11,0 0-23,0 1-50,0 0 0,0-2 50,0 2 62,-2 3-95,0-3 84,0 2-95,1-5-6,1-1 5,0 1-22,0 0 68,-1 1-51,1 1 0,-1-2 40,1 9-40,0-5 0,0 4-35,-1-5 103,1 0-68,-2 2 28,1 2 90,-1 2-152,-2 12 34,1-8 0,-1 8 56,3-11-56,-1 0 45,0-1 73,1 0-113,-1-1-5,1-1 0,-1 1-22,-1 9 22,0-6 5,-3 7 113,2-10-157,0-2 39,1 0-51,-1 6 107,0-7-56,1 5 0,-1-10 68,0 18-119,0-14 113,0 13-62,2-17 5,0 0 91,0 2-96,0-1 0,-2 2 5,2 0-89,-2 1 185,2 0-101,-1 0 0,1 0 50,-2-2-94,2 5 44,0-6-34,0 3 40,1-6-6,-1-1 0,2 0 134,-1 1-140,0 0 6,1 1-39,-1 0-11,0 5 50,1-5 0,-1 4 117,1-5-117,0 0 0,0 1 0,0 0-78,0 2 89,0 5-11,-1-3 73,1 3-73,-1-7 0,0-1 6,1-1-79,-1-1 123,0 1-50,1-1 0,-1 0 67,0 3-67,0-3 0,-1 3-33,2-5 100,-2-1-67,2 0 6,-2 0 106,2-1-157,-1 4 45,1-2-23,0 2 79,0-3-56,0 2 34,0-1 95,0 1-163,0 0 34,-1 1 0,1 0 107,-1 3-96,0-4 6,0 4 106,0-6-129,-1 1 6,1 0 0,-1-2-61,2 0 105,-1-2-44,0 0 168,1 0-168,-1 0 0,1-2 51,0-1-286,0-1-1025,0-2-1978,0-9-6593,3-2 9570,1-11 1,-1 13 0,0 0 0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4T18:33:55.008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2 0 10511,'-1'3'3445,"0"0"-2924,1-3 436,0 0-811,0 15-90,0-9-44,0 14-12,0-11-73,0 2 5,0 0-1164,0 0-2347,0 0 3579,0-3 0,0-2 0,0-4 0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4T18:33:55.009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2 0 10556,'0'4'3411,"0"0"-2761,0-4 274,0 0-913,0 31 62,0-18-73,0 25-1087,0-25-3248,-1-1 4335,1-1 0,-1-6 0,1-1 0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4T18:33:55.010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0 477 17697,'33'-18'257,"-1"-1"1,-1 2 0,-4 2-252,-9 0 66,4-1-72,-1-3 101,1-1-140,0-2 39,-1-1 0,2-3 0,-1 1 0,0-2 0,0 0 6,-1 0 50,-1 0-62,-2 2 6,-2 3 0,-3 1 6,-3 5 66,-2 2 64,-3 3 289,-1 2-212,-2 3 291,0 2-106,-2 1-79,1 1 28,-1 1-342,0 1-5,0 5 112,0 0-72,0 7 77,0-1-44,0 3-67,0 0 184,0 0-179,0 0 40,0-1-29,0-2 90,0 1-112,2-5 6,1 0 212,3-5-100,6-1-118,1-1-448,6-4 117,-3 0-117,-1-6-39,0 1 364,-2-2-34,-2 2 157,-2-1 0,0 2 11,-3 1-11,0 2 0,-2 1 68,0 0 184,-1 1-163,1 1 197,-2 2 16,0 0-173,1 0 173,0 0-123,1 0-33,0 0 152,1 4-192,0 2 56,1 4 90,4 8-39,-1-4-213,4 5 67,-1-7-67,1-1 0,2-2-649,1-3-1329,6 0 1978,9-1 0,-13-3 0,2 1 0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4T18:33:55.011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2 1 7890,'-1'1'0,"0"-1"0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4T18:33:55.012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49 48 9044,'-1'-6'1422,"0"1"-918,1 5 841,0 0-875,-3-6-83,1 3 173,-2-4-174,3 5-61,0-1 11,-1 1-291,0-1 61,0 1-22,0-1 6,0 2-17,1 0 50,-1 1 22,0-1 192,0 1-191,0-1 66,0 1-27,1-1-179,0 1 117,0 0-123,-1 0 0,0 0-73,0 0 84,0 0-11,0 0 40,1 0 32,0 0 892,1 0-925,3 0 118,1 0-157,3 0 5,2 0 6,-1 0 1,1 0-12,4 2 72,-4 0-105,5 2 33,-6-1 0,1-2 28,2-1 5,2 0-33,1 0 0,1 0 40,-2 0-91,3 0 51,-6 0-67,1 0 61,-5 0 6,-2 0 0,1 1 96,3 0-96,0-1 0,4 0-28,-1 0 33,0 0-5,0 0 0,-2 0 17,1 0-51,-5 0 34,1 0 0,-3 0-67,-2 0 56,2 0 11,-2 0 62,3 1-62,-1 0 0,1 0 0,1 0-51,0 0 62,1-1-11,2 1 51,-3-1-57,3 0 6,-4 0 0,2 0-50,-3 0 27,3 0 23,-2 0 0,1 0-44,0 0 44,0 0 0,2 0-12,0 0-44,0 0 12,0 0-29,1 0 67,-2-1-229,0 1 123,-1-2-258,-1 2 365,-1-1-174,2 1 179,-3 0-45,2 0 28,0 0 11,0 0-22,2 0-123,0 0 106,1 0-156,1 0 195,-1 0-83,1 0 83,-2 0 6,0 0-123,0 0 117,0 0-207,-1 0-78,1 0 61,-2 0 174,0 0 6,-2 0-51,-1 0 62,0 0-12,0 0 51,-1 0-11,1 0 56,0 0-45,0 0 56,0 0-118,-1 0 96,-2 1-85,-3 2 51,-4 1 0,-3 1 0,-2 1 51,-2 1 10,1 0 29,-2 0-79,1 0 84,0 0-95,-1 0 0,0 0 17,0 1 67,2-2-67,0 1 134,3-2-100,1-1 184,4-1-139,1-1 156,-2 1-247,1 0 169,-3 0 22,0 2-79,-1 0 191,-1 0-263,0 0 6,1-1 173,4-3-124,2 0-256,4-1-1082,1-6 1238,12-7 0,-8 3 0,7-1 0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4T18:33:55.025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5 0 10444,'0'6'2560,"0"-1"-1894,0-5 1143,0 0-1344,0 12-39,0-6-56,0 10-270,0-10-60,0 1 27,0 0-17,-1 1-16,0 1-34,0 1-963,0 3 963,2 2 0,-1-6 0,1 0 0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4T18:33:55.026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0 0 9128,'0'2'3926,"0"0"-3041,0-2 796,0 0-1306,0 18 84,0-10-117,0 16-219,0-13 84,0 0-201,0-1 94,0 0-100,0-1-89,0 0-846,0 1-1737,0 0 2672,0 0 0,0-5 0,0-1 0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4T18:33:55.027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8 0 9335,'0'8'2783,"0"-1"-2149,0-7 189,0 0-773,-2 20 79,1-10-101,-1 16-28,1-15 0,0-1-453,1 1-993,-1 2-3902,1-2 5348,0 2 0,0-7 0,0-1 0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4T18:33:55.028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0 37 11878,'0'-3'1462,"0"1"-1283,0 1 56,0-1-162,0 0-67,0-2 257,0 1-84,0 1 95,0-1 6,1 1-280,-1 1 213,1-1-168,-1 2-45,0-1 185,0 0-174,0-1 84,0 0 96,0 0-185,0 1 128,0 0 432,0 1-561,1 2 354,1 0-270,1 2 79,1-2-56,2 2-16,-2-1-85,1 0-11,-2 0 0,2 0-39,-3 0 95,1 0-56,1-1 0,-1 2 78,0-1-123,1 0 45,0 0 0,0 1-28,-1-1 73,1 0-45,-1-1 78,0 1-111,-1-1 33,1 1 0,-1-2-45,0 1 90,0 0-45,0 1 84,1-1 112,4 1-84,-3-1-112,2 0 218,-1 0-212,-1-2 50,1 2 17,0-2 16,0 1-94,1-1 5,-1 1-96,1 0 141,-2-1-45,0 2 0,-1-1 67,0 1-72,0-1 5,0 1 0,1-2 11,3 1-11,-1 0 0,3 0 90,-4-1-96,1 1 6,-2-1 0,0 0-56,-1 0 90,0 0-34,-2 0 28,2 0-34,-2 0 6,2 1 0,-2-1-73,1 1 107,0 0-34,0-1-17,0 2-17,1-2-117,-1 1-286,1 0 101,1-1 84,0 1-117,1-1-298,0 0 12,2 0-404,4 0-2542,-2 0 3601,3 0 0,-6 0 0,-1 0 0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4T18:33:55.019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0 0 6803,'4'7'0,"0"-1"0,-4-6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4T18:33:55.005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41 61 8886,'-7'3'2376,"1"0"-1777,6-3 544,0 0-695,-1 0 95,-1 0 174,1 0-174,0 0-78,1 0-73,-1 0-252,0 0 62,-1 0-118,0 0-73,0 0 174,0 0-95,1 0 145,0 0 263,-1 0-151,1 0-173,-1 0-107,0 0 84,1 0-145,-1 0 285,2 0 1939,-1 0-2130,3 0 136,1 0-236,1 0 5,2 0 197,1 0-118,2 0 84,1 0 22,1 0-190,1 0 168,-1 0-168,0 0 6,0 0 140,1 0-140,0 0 447,10 0-447,-4 0 302,8 0-258,-5 0 12,1 0 61,1 0-89,0 0-17,-2-1-17,-2 1 78,-3-1-56,0 1-22,-2 0-89,5 0 162,-6 0-73,4 0 16,-6 0 80,2 0-96,0 0 0,11 0 22,-6 1 73,8 0-89,-7 1 106,0 0-45,1 0 34,0 0-45,2-2-56,1 1 190,0-1-179,2 0 90,0 0 34,11 0-141,-9 0 6,6 0 0,-13 0-50,-2 0 83,-4 0-33,4 0 67,-5-1-72,1 1 5,-3-1 0,0 1 5,2-1-5,2 1 196,31-3-196,-21 3-5,32-2 10,-36 1-5,6 0 68,-11 1 77,-1-1-190,0 1 45,7 0-22,-5 0 56,6 0-34,-7 0 0,1 0 89,0 0-89,0 0 0,0 0 6,2 0-73,-3 0 100,0 0-33,-3 0 79,5 0-91,-4 0 12,4 0 0,-6 0 0,1 0 6,1 0-6,0 0 34,2 0 89,8 0-123,-6 0 0,8 0-34,-10 0 68,1 0-34,-4 0 0,0 0 129,-2 0-197,0 0 68,0 0 0,1 0-44,0 0 88,3 0-44,-1 0 6,3 0 78,0 0-90,0 0 6,3 0 0,-1 0 28,8 0-28,-6 0 0,6 0 34,-9 0-40,2 0 6,-1 0 0,2 0 23,0 0-12,0 0-11,-1 0 17,5 0-17,-9 0 0,3 0 0,-9 0-34,-2 0 40,1 0-6,-1 0 0,1 0 22,8 0-22,-2 0 0,4 0 28,-3 0-22,-1 0-6,2 0 0,-1 0 45,1 0-45,2 0 0,-2 0-28,9 0 39,-7 1-11,7-1 0,-7 1 73,-1 0-96,0 1 23,-2 0 0,1-1 17,4 2-17,-5-2 17,4 1 67,-6-1-78,0-1-6,1 1 6,1-1-23,0 0 50,3 0-33,1 0 96,13 0-96,-8 0 0,6 0 22,-11 0-106,-3 0 90,1 0-6,-4 0 0,1 0 84,6 0-84,-4 0 0,4 0-34,-6 0 34,1 0 0,0 0 95,10 0-89,-5 0-6,6 0 11,-9 0 11,-1 0-16,-1 0-6,1 0 0,-2 0 22,0 0-22,0 0 0,0 0 51,-1 0-57,5 0 6,-6 0-17,4 0 62,-6 0-39,1 0 33,1 0-33,0 0 16,0 0 17,1 0-39,0 0 79,11 0-63,-4 0-16,9 0 51,-8 0-46,0 0-5,2 0 0,-2 0 34,0 0 33,0 0-67,-2 0 28,9 0-89,-8 0 66,4 0-5,-9 0 0,-2 0 51,-1 0-51,0 0 0,-1 0 84,7 0-84,-5 0 0,4 0-34,-6 0 90,0 0-56,1 0 17,2 0 112,-1 0-157,1 0 28,0 0 0,-1 0-68,-1 0 186,0 0-118,-1 0 0,1 0 112,0 0-157,0 0 45,0 0 0,0 0-50,-1 0 61,1 0-11,-1 0 0,0 0 90,-1 0-96,1 0 6,0 0 0,2 0-84,0 0 190,2-1-106,-1 0 51,11 0-51,-6-1 0,7 0 0,-8 1-73,-2 0 107,2 1-34,-2 0 0,1-1 22,9 1-22,-5-1 0,5 1 0,-7-1 45,-2 1-45,-1-1 22,-1 1 45,1-1-123,-2 1 56,0-1-61,4 1 122,-4-2-61,4 1 0,-5-1 90,0 1-96,0 0 6,0 1 0,0-1 23,6 1 5,-5-1-28,5 1 33,-6 0-38,-2 0 5,-1 0 0,-1 0-67,-1 0 67,-2 0 0,2 0 78,4 0-140,-2 0 62,4 0 0,-2 0-50,1 0 145,3 0-95,-2 0 0,3 0 56,-4 0-89,-1 0 33,-2 0 0,-3 0-68,0 0 68,-3 0 0,0 0 28,-1 0 12,0 0-40,2 0 0,-1 0 0,3 0-101,1 0 196,1 0-95,2 0 0,1 0 34,-1 0-40,-1 0 6,-1 0-6,-1 0-33,0 0 39,-2 0 34,0 0 16,-4 0-100,-1 0 50,-1 0 0,1 0-95,-2 0-1552,1 0-56,-4 0-3181,-4-9-4947,-4-1 9722,-3-9 0,5 9 0,3 1 0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4T18:33:55.020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10 39 12158,'-3'7'1876,"-1"-1"-1338,3-6-264,0 0 29,0 0 5443,1 0-5678,0-1 167,1 0-207,3-2 5,4-1 141,6 1-140,5-2 16,6 0-33,5 0 100,8-1-161,3 1 44,3 1 0,2 0-56,-1 1 61,-2 1-5,-3 2 0,-3 0 84,-6 0-123,-5 0 39,-5 0-34,-5 0-44,-5 0-28,-3 0-29,-2 0-240,-2 0-454,1 0-207,-2 0 1036,-1 0 0,-1 1 0,-1-1 0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4T18:33:55.021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0 9 14919,'0'-5'1423,"0"1"-852,1 4-117,1 0-73,3 0 151,0 0-252,4 0 79,2 1-29,2 3-100,2 3 246,1 4-123,2 0-129,0 2 106,-1-2-297,-2-1-21,-2-1 44,-2-3 22,-4 0-56,-2-4-22,-2 0-39,-2-2-6,0 1-638,-1-1 683,0-9 0,0 7 0,0-7 0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4T18:33:55.022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236 0 16096,'-10'13'1758,"-4"2"-1349,-5 3 145,-4 4-295,-3 0-80,-1 1 118,4-3-292,1-1 51,5-3-56,2-3-308,2-4-2784,4-4 3092,-1-3 0,6-2 0,0 0 0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4T18:33:55.023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22 24 7845,'-1'-1'1759,"0"0"-269,1 1-1233,0-4 90,0 3-184,0-3 156,0 4 96,0-1 5,0 1 28,0-2-353,0 1 62,0 0 45,0 0-169,0-1 12,0 2-174,0-1 146,-1 1-17,0 0 0,-3 0 73,2 0-73,-1 0 0,0 0 0,1 0-67,1 0 134,-1 0-62,2 0 1782,-1 0-1462,3 0-134,0 0-51,1-1 145,2 1-229,0-1 95,0 0-39,1 1-78,0-1 44,0 1-78,1 0 0,-2 0-61,0 0 66,0 0-5,-1 0 12,1 0 72,-2 0-129,0 0 45,1 0 0,-1 0-39,0 0 50,-1 0-11,0 0 0,0 0 56,0 0-56,0 0 0,0 1 246,1 0-162,0 0 45,2 1-45,-2-2-50,0 1 33,-1 0-67,2-1 101,-2 1-96,0-1 62,0 0-27,0 0 4,0 1 18,0-1-62,-1 1 0,1-1-6,-1 1-5,1 0 6,0 0 10,0 0-5,-2 0 0,2 0 0,-1-1 101,1 1-95,0 0 61,0 0 17,0 0-51,2 1-33,-2-1 6,1 1 11,0-2-12,0 1-5,-1 0 185,1-1-134,-1 2 319,2-1-336,0 1 162,1-1-191,-2 0 34,1 0-33,-1 0 78,1-1-84,-2 2 6,3-1-29,-2 0 23,1 1 0,-2-1-5,2 0 66,-2-1-61,1 1 0,-1-1 6,-1 2-57,1-2 51,0 2-33,0-1 106,1 0-62,-1 1-11,1-2 56,-1 1-67,1 0 11,0 0 0,-1 0 5,0-1 68,0 0-39,1 1 16,-1-1 0,1 1-50,-1 0 0,0-1 0,0 1-16,1 0 83,0-1-67,0 1 33,0 0 23,0-1 12,1 1-68,-2 0 0,1-1-40,-2 1 46,1 0-6,-1 0 78,1-1-145,-2 1 67,2 0 0,-2-1-50,2 1 117,-2 0-67,1-1 0,1 1 73,-1 0-112,1-1 39,1 1-68,-2 0 119,2 0-51,-2 0 0,0 0 67,0-1-112,0 2 45,1-2-56,1 1 107,-2 0-51,2-1 0,-2 1 84,0-1-152,0 1 68,0-1-1496,-1 1-2407,-5-1 3903,0 0 0,-1 0 0,2 0 0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4T18:33:55.024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131 9 11732,'1'-1'3478,"0"0"-2256,-1 1-1099,4 0 286,-2-1-40,3 1-55,-2 0 419,0 0-357,1 0-51,1 2-17,0 1-252,0 3 129,-1-1-95,0 2-34,-1-1 173,0 1-229,0 1 107,-1-1 5,0 1 95,-2 6-207,1-5 173,-1 4-167,0-7 55,0-1-27,-1 0 44,-2 0-38,-2-2-40,-3 1 0,-2-1-56,-3 0 39,-2-1-263,-1 0 73,-1-1-90,1-1 247,2 0-68,1 0-11,1 0 124,2 0-91,2-2 29,1-1 62,2-3-57,1 0 23,1 0 39,1 0-185,0-1 45,1 1-146,0-1 213,-1 2 22,1-1 85,0 1-34,1 2 0,0-2 34,0 3 16,0-2-50,0-1 6,1 1 202,2 0 116,5-1-100,0 1-224,4-2 185,-4 3-179,0-1-6,-2 1 89,-1 0-27,-1 2 11,0 0 44,1 0 186,2 1-152,0 0 67,4 0 129,-3 0-179,4 0 202,-1 0 5,1 0-251,1 0 162,1 0-253,-1 0 18,1 0 33,-5 0-84,1 0 0,-6 0 73,-2 0-157,0 0 84,0 0 0,0 0 67,4 0-67,-1 1 0,5 0 61,0-1-122,2 0-382,1-1-655,-1-2-890,-2 0 1988,-2-3 0,-5 3 0,-1 0 0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4T18:33:55.013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203 7 10836,'5'0'3069,"-1"0"-2766,-4 0 55,0 0-128,0-3 55,-3 2-83,-1-2 151,-4 3-173,1 0-80,-1 0 57,1 0-157,-2 0 146,2 0 72,-2 0-89,0 3 117,1 0-66,0 3-74,0 1 135,2 0-152,0 0 7,1 1 55,2-1 106,-2 5-21,2-2 38,0 6 90,2-4-190,0 1-6,1 0 107,0 0-186,0 2 264,0 4-286,0-4 129,0 3-196,0-5 62,0 0 44,0-1-94,0 0 77,0 0-33,0 4 0,0-3-56,0 4 0,0-6 23,0 0 38,0-2-55,-1 0-6,-1-2 44,-2 0-60,-1-1-169,-5 2-263,1-3-802,-3 2-738,1-5 1988,-3 0 0,6-2 0,0 0 0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4T18:33:55.014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0 78 13295,'10'-7'3142,"-3"1"-2464,-7 6 991,0 0-1316,19-8-213,-10 5-101,15-7 40,-14 7-46,0 0-66,1 0-34,0 0-1211,2-1-760,5-2-3155,0 0 5193,4-2 0,-11 4 0,-3 0 0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4T18:33:55.015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62 17 10517,'4'-9'4223,"-1"1"-3377,-3 8 1646,0 0-2190,0 4 181,-3 2-265,-1 4-218,-4 1 314,0 1-191,0 2 118,0 2 179,1 0-381,0 1 235,0 0-128,4 0-96,-1 0 191,3-1-191,0 0 118,1 0-61,0-1-23,4 0-90,0-2 6,4-1-78,1-3-286,2 0-2896,12-4-3577,-4-2 6837,8-1 0,-16-2 0,-2 0 0</inkml:trace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4T18:33:55.016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0 0 10590,'0'4'3248,"0"0"-2357,0-4 5466,0 0-6290,1 0 51,-1 0 234,2 0-312,-1 0 44,1 0-56,0 0 11,-1 0-78,0 0 27,1 0 12,0 0-89,2 0 145,1 3-56,0-1 67,3 5-117,-4-3 50,1 0-56,-1 0-23,-1-1 23,-1 1 56,0 1-61,0-2-46,-1 1 107,1-1-56,-1 0 56,0-1 0,0 0 34,0 0 5,2 0 129,0 0-134,1 0 106,-1-1-140,1 2-17,3 2 67,-2-2-50,3 2 0,-4-2 34,1 0-34,-1 1-6,3 1-61,-3 0 73,3 0-6,-1-1 33,0-1 51,1 0-168,-1 0-224,0-2-521,0 0 146,-1 0-2728,6-1 291,-2 0 3120,8 0 0,-10-1 0,1 1 0</inkml:trace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4T18:33:55.017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154 35 9974,'-1'-7'2979,"0"1"-2346,1 6 1014,0 0-1294,0-1 78,0 0-184,0-2-163,0 2 184,0-1-38,0 1-62,0 0 56,0 0-213,0 0 62,0 0-17,-1 1-11,1-2 100,-2 2-94,2-2-51,-1 1 106,1-1-100,-1 1 195,1 0 186,-1 1-62,0 0-67,1 0 224,-1 0-326,0 0-38,1 0-68,-1 0-50,1 0 0,-1 0-44,0 0-7,1 0-72,-1 0 33,0 0 23,1 0-101,-2 0 101,1 0-34,-2 2 84,1 0-44,-1 2 122,0 1-61,-2 2 135,1-1-130,-2 1 130,0 1-135,0-1-39,0 1-17,0-2-6,0 1 62,2-3 50,1 0-83,2-3 33,0-1 0,0 1-6,0 1 57,-1 0 5,-1 2 0,0 0-62,1 0 6,0-1 0,2-2-50,-1 0 61,1 0-11,0-1 50,0 1-83,0 0-51,0-1 84,-1 0 0,1 1-51,-1 0 51,0 0-50,1 1 100,-2-1-39,1 1 96,-1 0-57,-1 1 23,0 1-73,-1 0 67,2-1-28,0 0-5,0-1 28,1 0 44,0-2 28,1 1-134,0 0-44,0-1 116,0 1 24,-1-1-102,-1 0 6,0 2 0,-1 1-17,1 0 79,-1-1-57,2-1 96,0-1-95,1 1 212,0-1-268,-1 0 27,1 0 23,-1 1 0,0-1 84,0 2-89,0-1 5,0 1 0,1 0-23,-2-1 23,2 0 0,-1 0 6,1 0 28,-1-1-40,1 1 6,-2 1 0,2 0 62,-1-1-1,1 0-206,0-1-1732,0-3-5522,2-3 7399,1-4 0,-1 2 0,0 2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4T18:33:55.006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23 157 7212,'-6'3'2028,"1"-1"-1614,5-2 1440,0 0-1216,0-5-273,-1 2 100,0-3 834,1 3-1058,0 2 308,0-1-544,0 2 1480,0 0-1485,0 0-51,-1 0 51,-1 0 0,0 0-11,1 0-50,-1 0 66,2 0 3782,-1 0-3720,4 0 39,0 0-16,3-1-12,0 0-28,1 0 74,0-1-57,-1 0 151,2-1-218,-3 1 84,2 0 0,-2 0-33,1 0 27,0 0-78,1 0 0,0-1 123,3 1-117,-1-1 50,2-1 11,0 1 0,1 0-16,0-1-1,9-1 118,-5 0-157,5-1 34,-6 2-17,1 0 45,-2 1-73,1 0 0,-2 1-39,4-3 72,-7 3-33,4-1 0,-5 1 79,0 0-79,0 0 0,1 0 6,0 0-57,0 1 56,1-1-5,5-2 85,-2 1-85,3-1 0,-4 1 0,1-1 17,0 2 45,1-1-62,0-1 89,7 0-72,-6 0-17,3 0 6,-9 3-29,0-1 23,-4 2 0,2-1 0,-1 1 67,1 0-67,0 0 0,1 0 0,-1 0 45,8 0-45,-3 0 84,7 0-17,-6 0-27,2 0 10,1 0 23,10 0-68,-5 0-5,6 0 40,-9 0 16,0 0-40,-2 0-16,-2 0 6,-1 0-34,-3 0 28,0 2 0,-2 0-6,0 2 57,4 1-51,-3 0 5,3 1 29,-3 0-34,1-1 0,0 2 34,7 3-23,-4-1-11,6 1 5,-6-1 57,0 0-56,0 0-6,1-1 72,-1 1-27,0 0 11,1 1-5,0 0 16,0 1-45,6 5-22,-6-4 73,5 4-23,-7-6 18,-1-1-52,0-1 96,2 4-112,-2-3 0,-1 1 68,-3-2-1,-1-3-11,0 2-6,2-1 17,-1 1 17,2 0-84,-1 0 107,6 4-40,-3-3-17,4 3-27,-5-3 61,-1-1-118,1 2 34,-1-1 0,0-1-17,-2 2 101,1-2-67,3 4 56,-3-2-140,4 3 67,-6-4 0,2 2 0,-1-1 84,1 1-84,0-1 11,-1 2 90,1-1-84,-1 0-17,1 0 0,-1 1 39,1-2 28,-1 2-33,1-2-18,0 1 80,0 0-108,-1-1 12,1 0 0,0 1-16,-1-1 111,2 2-95,0-1 17,-1 2 83,2-1-144,-1 0 44,0 1 0,-1 0-6,0 0 56,4 6-50,-4-4 107,4 4-158,-5-4 51,1 0 0,-2 0 12,2 0 72,-1 1-51,3 4 69,-1-5-74,1 4-28,-3-7 0,-1 0-34,0-1 118,0 1-84,0-1 84,3 5-129,-1-4 45,1 4 0,-1-4-50,-2 0 100,2 0-50,-2 1 11,1 0 90,0 1-146,1-1 45,3 8-22,-3-5 89,3 5-67,-4-6 23,0-1 89,0 1-112,-1-1 0,1 0 11,2 5 22,-2-6-21,1 5-12,-2-8 100,0 1-150,-1 0 50,1 0 0,0 0-45,1-1 112,-1 1-67,1-1 0,0 1 101,0 0-140,0 0 39,0-1 0,0 1-50,0-2 89,-1 1-39,1 0 117,3 4-117,-1-3 0,2 4 0,-3-5-56,1 0 129,-1 0-56,-1 0-17,2 0 67,-3-1-117,1 0 50,4 5-34,-4-5 96,3 3-62,-4-3 17,-1-2 83,1 2-133,-1-3 33,1 2 0,-2-2-51,1 1 102,4 2-12,-3 0 79,4 1-124,-3 0 6,1-2 0,1 1-50,0 1 106,-1-2-56,0 1 0,1 0 78,2 3-78,-1-2 0,2 3-17,-2-5 84,-1 2-67,2-1 146,5 4-180,-5-3 34,6 3 0,-6-4 0,0 0 51,1-2-51,-2 1 22,1-2 73,0 1-106,-2 0 11,-1 0 0,0-1-50,-2 0 83,1-1-33,-2 0 0,1 1 84,-1-2-123,1 1 39,0 0 0,0 0-33,1 2 66,-1-2-33,1 1 0,1 0 73,0 0-107,0 1 34,2-2 0,-2 2-72,1-2 122,-1 1-50,0 0 0,-2-1 67,5 2-67,-5-2 0,4 2-84,-5-3 118,0 0-34,1-1 17,-1 2 72,2-2-94,1 2 5,-1-2-96,1 2 102,-4-1-6,1 0 11,-1-1 73,1 1-89,-1-1 5,1 0 0,0 0 5,4 2-5,-3-2 0,1 0 67,-3 0-100,-2-1 33,2 1 0,-3-1-56,1 0 89,3 1-33,-1 0 90,3 0-140,-2 1 50,1-1 0,0 1-51,1-1 85,1 0-34,-1 0 0,0 1 17,3 0-17,-5-1 0,4 0-56,-6 0 95,0 0-39,2 1 0,-1-1 61,3 0-94,-2 0 33,4 1 0,-3-1-45,2 1 56,-1-1-11,-1 1 0,1-1 56,-3 0-61,3 0 5,-3-1 0,3 2-62,-3-1 107,3 2-45,-3-2 0,3 0 22,-2 1-27,1-1 5,0 1 0,-1-1-51,-1-1 62,2 1-11,-1-1 68,0 2-74,-1-2 6,0 1 0,1-1-62,-1 0 68,0 1-6,0 0 0,0-1 67,1 1-72,-1-1 5,4 1-68,-2 0 80,2 1-12,-3-1 0,1-1 67,-2 1-67,4-1 0,-2 1-51,3 0 51,-2-1 0,-1 1 0,0 0 56,2 0-56,-2 0 0,2-1 0,-1 1 0,-1 0 0,2 0-33,2 0 111,-2 0-83,2-1 5,-3 0 0,-1-1-51,1 2 51,2-1 0,-2 1 51,2-1-51,-4 1 0,1-2 5,0 1-55,1 0 50,0 1 0,1 0 0,0-1 61,2 1-61,0-2 0,0 2 40,1-1-108,8 0 68,-5 0 12,7 0 38,-7-1-50,6 1 34,-4 0-118,2 1 84,-6-1 0,-2 0 0,0 0 72,-1-1-72,-1 1 0,0-1 6,0 0-56,3 1 50,-3-1-6,2 1 62,-3-1-56,-1 0 0,1 0 50,0 0-134,0 0 84,0 1 0,0-1 62,2 0-62,-1 0 0,0 1 34,-2-1-102,-2 2 68,1-2 0,-1 1-50,2 0 106,-1-1-56,2 1 62,3 0-124,-2-1 62,1 2 0,-2-2-56,-2 1 129,-1 0-73,1 0 0,-3 0-17,6 1 17,-3-1 0,4 1-56,-3-1 129,2 0-73,0 1 0,-1-2 61,0 1-122,-2 0 61,0-1 0,-3 1-84,0-1 162,1 2-78,-2-2 0,1 1 67,0 0-134,2-1 67,-1 2 0,2-2-50,0 2 100,1-2-50,1 1 0,1 0 73,0 0-140,0 1 67,1-1 0,-1 0-56,-1 1 106,5 0-50,-4 0 84,5 0-162,-4 0 78,1 0 0,0 0-56,0 0 112,0-1-56,0 1 0,-2 0 28,3 1-28,-4-1 0,3 1-45,-4-2 79,1 0-34,0 1 16,2-2 52,-1 1-102,8 0 34,-3-1-50,3 1 55,-5-1-5,-2 0 0,0 0 84,-2 0-134,-2 0 50,1 0 0,-1 0-23,3 0 23,-1 0 0,2 0 84,-3 0-117,-2 0 33,1 0 0,-3 0-79,1 0 130,-2 0-51,2 0 84,-1 0-135,0 0 51,0 0 0,0 0-67,0 0 118,-1 0-51,0 0 0,-1 0 117,1 0-190,-2 0 29,1 0 44,0 0 0,-1 0 84,2 0-90,-2 0 6,2 0 0,-1 0-73,1 0 129,0 0-56,-1 0 11,0 0 113,1 0-192,2 0 68,1 0 0,1 0-72,1 0 122,2 0-50,2 0 0,0 0 90,2 0-130,0 0 40,-1 0 0,0 0-28,-2 0 28,-1 0 0,-4 0 129,0 0-196,-4 1 67,2-1 0,-3 1-95,2-1 156,-1 0-61,0 0 0,0 0 68,0 0-102,1 0 34,0 0-50,-1 0 83,1 0-33,-2 0 0,1 0 73,0 0-123,-1 0 27,1 0 107,-1 0-117,1 0-2000,0 0-2936,-2-3 4969,-8-7 0,6 5 0,-5-5 0</inkml:trace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4T18:33:55.018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6 15 8886,'0'-1'6554,"-1"-4"-6240,1 4-12,-2-3-10,2 4 503,-1 0-358,1-1 307,0 1-245,0-1 39,0 0-179,0 1 682,0-1-1108,0 3 100,2 0-33,0 2 0,1 2 34,1-1-45,0 2 11,0-2 0,-1 0-34,2 0 157,2 5-167,-3-5 44,3 5 0,-6-6-45,1 0 95,0-1-50,0 0 0,0 0 39,0 0-83,0-1 44,-1 2 0,1-1-51,0 0 51,0 0 0,0 0 0,0 1 11,-1-2-55,0 1 21,0 0 23,0-1-67,-1 0 106,2 0-39,-2-1 0,2 2 17,-2-1-67,1 2 50,0-2-6,-1 0-89,1 0 106,0 0-11,-1 0 0,1 0 51,-1-1-113,0 0 62,0 1 0,0-1-84,0 2 90,0-1-6,0 1 44,0 0-4,0 0-46,0 1 6,0-1-67,0 0 100,0-1-33,0 0 40,0 0 10,0-1-84,0 2 34,0-1-5,0 1-74,0-1 74,0-1 5,0 0 0,0 1 50,0 0-83,0 1 33,0-1 0,0 0-28,0 0 61,0 2-33,0-2 0,0 1 162,0-1-162,0 1 0,0 1 0,0-1 12,0 2 21,0-1 34,0 3 12,-1-3-79,1 1 0,-2-2 0,2-1-67,-1 0 100,1-1-33,0 0 0,-1 0 90,1 0-129,-2 1 39,2 0-84,-2 2 89,2-2-5,-1 0 0,1 0 84,-1 0-89,0 1 5,0 0-62,-1 0 68,1 1-6,-1-2 67,2 0-34,-1-1-38,0 1 5,0 0 0,-1 0-67,1 0 123,0 0-56,1 0 16,-1 1-16,0-2 0,1 1 12,-1-2-74,0 2 107,1-2-45,-2 1 0,1 1 50,-1-1-50,0 1-11,1 0-45,1-1 90,-1 1-34,0-2 0,1 1 5,0 0-5,0-1 0,0 1 6,0-1-51,0 1 45,-1-1 0,1 0 0,-1 0 22,0 1-22,0 0 0,0 1 34,-1 0-90,1 0 56,0 0-6,0-1 51,0-1-45,0 1 0,1-1 6,0 1-34,-1-1 28,1 0 0,0 1 17,-1-1-23,1 1-56,-1-1 6,0 1-11,1-1 67,-2 1-5,2 0 5,-2-1-426,2 1 1,-2-1-583,2 0-186,-2 0-1618,-1 0-1416,-3 0 4228,0 0 0,3 0 0,0 0 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4T18:33:55.029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0 135 6803,'0'-5'2398,"0"1"-2051,0 4-168,0 0-72,6-15 21,-3 9 80,7-15-208,-7 15 207,2-2 11,-3 4-5,1 0-140,-1 1 89,0 0-111,-1-1-46,2 0 6,-1 0-5,2-2-6,-1 2 0,0-1-17,0 0-39,0-1 56,0 1-11,-1 0 11,0 2 0,-1 0 0,-1 2-106,4 1 106,-3 0 0,3 0-34,-1 0 17,-1 0-50,-1 0 28,1 0-84,-2 0 375,1 0-202,-1 0-50,0 1-39,0 0 33,0 1 1,1-1 5,0 1 0,1 0-264,-1 0 175,0 2-68,0 0-28,-1 1 129,0-1-123,0 2 45,0-3-118,0 3-528,0 1 780,0 4 0,0-4 0,0 0 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4T18:33:55.030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95 0 8035,'-4'0'1457,"1"0"-897,3 0 157,0 0-269,-34 7-286,23-6 23,-25 6-129,32-7-106,2 0 5,1 0-534,1 0 0,0 0 1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4T18:33:55.031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2 0 8035,'-1'0'739,"0"0"-486,1 0-534,0 2-94,0-2-1495,2 2 1870,1-2 0,-1 0 0,0 0 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4T18:33:55.032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29 0 9178,'-2'2'1888,"0"0"-1446,2-2 1222,0 0-819,-8 7-38,6-6-146,-6 6-263,7-7 16,1 0 34,-1 0-95,0 0 498,1 0 158,-2 0-701,2 0 3271,-1 0-3579,3 1 0,0 2 0,2 3-39,2 1 106,0 2-33,2 2 5,-1 1-39,3 1 78,-1 2-78,1-1 0,1 0-45,0-2 124,0-1-79,-1-1 0,1-2-11,-2 1-23,1-2-761,-3 0-1160,1-3-2375,-3-1 4330,1-2 0,-3-1 0,-2 0 0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4T18:33:55.033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220 19 9906,'0'-5'2947,"0"1"-2214,0 4 1278,0 0-1484,0-3-79,0 3 128,0-3-49,0 3 307,0-1-21,0 1-264,0-1 179,0 1-264,0-1 1307,0 1-1771,-2 2 0,-1 4 0,-3 2 56,-2 6-6,-1 0-50,-3 3 0,0 0 95,-1 0-100,0-1 5,-1-1 0,2-1 0,1-3 33,1 0-33,2-2 23,-1-1 72,2 1-78,-1-1-12,0 0 1,0 0 117,-2 0-72,1-1-18,0-1 1,1-1 78,3 0-123,1-2 11,3-2 67,0 0-5428,1-1 5361,3-1 0,-3 0 0,3-1 0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4T18:33:55.007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0 0 20302,'1'0'845,"0"0"-671,0 0-40,-1 0 629,1 0-960,-1 1 191,0 2 6,0 1 0,1 3-16,0 0 21,0 1-5,1 2 0,0 0-1008,0 2-1552,0 2 2560,-1 6 0,0-9 0,-1 2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1E85BA98-68FF-844C-BF25-1E2D4E0C9AB9}" type="datetimeFigureOut">
              <a:rPr lang="en-US"/>
              <a:pPr>
                <a:defRPr/>
              </a:pPr>
              <a:t>7/1/26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056549BF-B062-CB42-8684-FA34A4C9B19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165497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ＭＳ Ｐゴシック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aseline="0">
                <a:solidFill>
                  <a:srgbClr val="0070C0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062480" y="6480175"/>
            <a:ext cx="5628640" cy="365125"/>
          </a:xfrm>
        </p:spPr>
        <p:txBody>
          <a:bodyPr/>
          <a:lstStyle>
            <a:lvl1pPr>
              <a:defRPr baseline="0">
                <a:solidFill>
                  <a:srgbClr val="0070C0"/>
                </a:solidFill>
                <a:latin typeface="Calibri" panose="020F0502020204030204" pitchFamily="34" charset="0"/>
              </a:defRPr>
            </a:lvl1pPr>
          </a:lstStyle>
          <a:p>
            <a:r>
              <a:rPr lang="en-US"/>
              <a:t>CERN Summer Student Lectures / Statistics Lecture 4</a:t>
            </a: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aseline="0">
                <a:solidFill>
                  <a:srgbClr val="0070C0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86D87C89-CC84-2B45-8CD2-B033AD812DC1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95086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DE73754-4345-734F-B0EF-9DC738FF64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G. Cowan / RHUL Physics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E9BB783-7E60-A446-A206-9E36590185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ctr">
              <a:defRPr>
                <a:latin typeface="Times New Roman" pitchFamily="18" charset="0"/>
                <a:ea typeface="+mn-ea"/>
              </a:defRPr>
            </a:lvl1pPr>
          </a:lstStyle>
          <a:p>
            <a:r>
              <a:rPr lang="en-GB"/>
              <a:t>CERN Summer Student Lectures / Statistics Lecture 4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B8BE86D-AE5E-DA42-91F6-FA9928FE04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altLang="en-US"/>
              <a:t>page </a:t>
            </a:r>
            <a:fld id="{C74EE884-096E-F443-88D4-EF68A0CC31A3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7428169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1600" y="64801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GB"/>
              <a:t>G. Cowan / RHUL Physics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899920" y="6480175"/>
            <a:ext cx="6197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/>
              <a:t>CERN Summer Student Lectures / Statistics Lecture 4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94513" y="64801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182BA2C1-ED4F-8E4D-98C5-E3F481D6CD0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7" r:id="rId1"/>
    <p:sldLayoutId id="2147483658" r:id="rId2"/>
  </p:sldLayoutIdLst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hf hdr="0"/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0"/>
          <a:cs typeface="ＭＳ Ｐゴシック" charset="0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tiff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1.png"/><Relationship Id="rId5" Type="http://schemas.openxmlformats.org/officeDocument/2006/relationships/hyperlink" Target="https://www.pp.rhul.ac.uk/~cowan/stat/exercises/cowan_stat_exercises" TargetMode="External"/><Relationship Id="rId4" Type="http://schemas.openxmlformats.org/officeDocument/2006/relationships/image" Target="../media/image3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4.xml"/><Relationship Id="rId1" Type="http://schemas.openxmlformats.org/officeDocument/2006/relationships/tags" Target="../tags/tag3.xml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tags" Target="../tags/tag7.xml"/><Relationship Id="rId7" Type="http://schemas.openxmlformats.org/officeDocument/2006/relationships/image" Target="../media/image37.png"/><Relationship Id="rId12" Type="http://schemas.openxmlformats.org/officeDocument/2006/relationships/image" Target="../media/image42.png"/><Relationship Id="rId2" Type="http://schemas.openxmlformats.org/officeDocument/2006/relationships/tags" Target="../tags/tag6.xml"/><Relationship Id="rId1" Type="http://schemas.openxmlformats.org/officeDocument/2006/relationships/tags" Target="../tags/tag5.xml"/><Relationship Id="rId6" Type="http://schemas.openxmlformats.org/officeDocument/2006/relationships/slideLayout" Target="../slideLayouts/slideLayout1.xml"/><Relationship Id="rId11" Type="http://schemas.openxmlformats.org/officeDocument/2006/relationships/image" Target="../media/image41.png"/><Relationship Id="rId5" Type="http://schemas.openxmlformats.org/officeDocument/2006/relationships/tags" Target="../tags/tag9.xml"/><Relationship Id="rId10" Type="http://schemas.openxmlformats.org/officeDocument/2006/relationships/image" Target="../media/image40.png"/><Relationship Id="rId4" Type="http://schemas.openxmlformats.org/officeDocument/2006/relationships/tags" Target="../tags/tag8.xml"/><Relationship Id="rId9" Type="http://schemas.openxmlformats.org/officeDocument/2006/relationships/image" Target="../media/image39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png"/><Relationship Id="rId3" Type="http://schemas.openxmlformats.org/officeDocument/2006/relationships/tags" Target="../tags/tag12.xml"/><Relationship Id="rId7" Type="http://schemas.openxmlformats.org/officeDocument/2006/relationships/image" Target="../media/image44.png"/><Relationship Id="rId2" Type="http://schemas.openxmlformats.org/officeDocument/2006/relationships/tags" Target="../tags/tag11.xml"/><Relationship Id="rId1" Type="http://schemas.openxmlformats.org/officeDocument/2006/relationships/tags" Target="../tags/tag10.xml"/><Relationship Id="rId6" Type="http://schemas.openxmlformats.org/officeDocument/2006/relationships/image" Target="../media/image35.png"/><Relationship Id="rId5" Type="http://schemas.openxmlformats.org/officeDocument/2006/relationships/image" Target="../media/image43.png"/><Relationship Id="rId4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3.xml"/><Relationship Id="rId6" Type="http://schemas.openxmlformats.org/officeDocument/2006/relationships/image" Target="../media/image48.png"/><Relationship Id="rId5" Type="http://schemas.openxmlformats.org/officeDocument/2006/relationships/image" Target="../media/image47.png"/><Relationship Id="rId4" Type="http://schemas.openxmlformats.org/officeDocument/2006/relationships/image" Target="../media/image4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tiff"/><Relationship Id="rId2" Type="http://schemas.openxmlformats.org/officeDocument/2006/relationships/image" Target="../media/image50.tif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2.tif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tiff"/><Relationship Id="rId2" Type="http://schemas.openxmlformats.org/officeDocument/2006/relationships/image" Target="../media/image54.tif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7.tiff"/><Relationship Id="rId4" Type="http://schemas.openxmlformats.org/officeDocument/2006/relationships/image" Target="../media/image56.tif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6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.png"/><Relationship Id="rId13" Type="http://schemas.openxmlformats.org/officeDocument/2006/relationships/image" Target="../media/image64.png"/><Relationship Id="rId3" Type="http://schemas.openxmlformats.org/officeDocument/2006/relationships/tags" Target="../tags/tag19.xml"/><Relationship Id="rId7" Type="http://schemas.openxmlformats.org/officeDocument/2006/relationships/slideLayout" Target="../slideLayouts/slideLayout1.xml"/><Relationship Id="rId12" Type="http://schemas.openxmlformats.org/officeDocument/2006/relationships/image" Target="../media/image63.png"/><Relationship Id="rId2" Type="http://schemas.openxmlformats.org/officeDocument/2006/relationships/tags" Target="../tags/tag18.xml"/><Relationship Id="rId1" Type="http://schemas.openxmlformats.org/officeDocument/2006/relationships/tags" Target="../tags/tag17.xml"/><Relationship Id="rId6" Type="http://schemas.openxmlformats.org/officeDocument/2006/relationships/tags" Target="../tags/tag22.xml"/><Relationship Id="rId11" Type="http://schemas.openxmlformats.org/officeDocument/2006/relationships/image" Target="../media/image62.png"/><Relationship Id="rId5" Type="http://schemas.openxmlformats.org/officeDocument/2006/relationships/tags" Target="../tags/tag21.xml"/><Relationship Id="rId10" Type="http://schemas.openxmlformats.org/officeDocument/2006/relationships/image" Target="../media/image61.png"/><Relationship Id="rId4" Type="http://schemas.openxmlformats.org/officeDocument/2006/relationships/tags" Target="../tags/tag20.xml"/><Relationship Id="rId9" Type="http://schemas.openxmlformats.org/officeDocument/2006/relationships/image" Target="../media/image60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3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8.png"/><Relationship Id="rId3" Type="http://schemas.openxmlformats.org/officeDocument/2006/relationships/tags" Target="../tags/tag26.xml"/><Relationship Id="rId7" Type="http://schemas.openxmlformats.org/officeDocument/2006/relationships/image" Target="../media/image67.png"/><Relationship Id="rId2" Type="http://schemas.openxmlformats.org/officeDocument/2006/relationships/tags" Target="../tags/tag25.xml"/><Relationship Id="rId1" Type="http://schemas.openxmlformats.org/officeDocument/2006/relationships/tags" Target="../tags/tag24.xml"/><Relationship Id="rId6" Type="http://schemas.openxmlformats.org/officeDocument/2006/relationships/image" Target="../media/image66.jpeg"/><Relationship Id="rId5" Type="http://schemas.openxmlformats.org/officeDocument/2006/relationships/slideLayout" Target="../slideLayouts/slideLayout1.xml"/><Relationship Id="rId4" Type="http://schemas.openxmlformats.org/officeDocument/2006/relationships/tags" Target="../tags/tag27.xml"/><Relationship Id="rId9" Type="http://schemas.openxmlformats.org/officeDocument/2006/relationships/image" Target="../media/image57.tif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8.xml"/><Relationship Id="rId4" Type="http://schemas.openxmlformats.org/officeDocument/2006/relationships/image" Target="../media/image70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emf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4.pn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1.png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2.emf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3.emf"/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13" Type="http://schemas.openxmlformats.org/officeDocument/2006/relationships/customXml" Target="../ink/ink6.xml"/><Relationship Id="rId18" Type="http://schemas.openxmlformats.org/officeDocument/2006/relationships/image" Target="../media/image211.png"/><Relationship Id="rId26" Type="http://schemas.openxmlformats.org/officeDocument/2006/relationships/image" Target="../media/image215.png"/><Relationship Id="rId39" Type="http://schemas.openxmlformats.org/officeDocument/2006/relationships/image" Target="../media/image221.png"/><Relationship Id="rId21" Type="http://schemas.openxmlformats.org/officeDocument/2006/relationships/customXml" Target="../ink/ink10.xml"/><Relationship Id="rId34" Type="http://schemas.openxmlformats.org/officeDocument/2006/relationships/customXml" Target="../ink/ink17.xml"/><Relationship Id="rId42" Type="http://schemas.openxmlformats.org/officeDocument/2006/relationships/customXml" Target="../ink/ink21.xml"/><Relationship Id="rId47" Type="http://schemas.openxmlformats.org/officeDocument/2006/relationships/image" Target="../media/image225.png"/><Relationship Id="rId50" Type="http://schemas.openxmlformats.org/officeDocument/2006/relationships/customXml" Target="../ink/ink25.xml"/><Relationship Id="rId55" Type="http://schemas.openxmlformats.org/officeDocument/2006/relationships/image" Target="../media/image229.png"/><Relationship Id="rId7" Type="http://schemas.openxmlformats.org/officeDocument/2006/relationships/customXml" Target="../ink/ink3.xml"/><Relationship Id="rId2" Type="http://schemas.openxmlformats.org/officeDocument/2006/relationships/image" Target="../media/image84.emf"/><Relationship Id="rId16" Type="http://schemas.openxmlformats.org/officeDocument/2006/relationships/image" Target="../media/image210.png"/><Relationship Id="rId29" Type="http://schemas.openxmlformats.org/officeDocument/2006/relationships/image" Target="../media/image216.png"/><Relationship Id="rId11" Type="http://schemas.openxmlformats.org/officeDocument/2006/relationships/customXml" Target="../ink/ink5.xml"/><Relationship Id="rId24" Type="http://schemas.openxmlformats.org/officeDocument/2006/relationships/image" Target="../media/image214.png"/><Relationship Id="rId32" Type="http://schemas.openxmlformats.org/officeDocument/2006/relationships/customXml" Target="../ink/ink16.xml"/><Relationship Id="rId37" Type="http://schemas.openxmlformats.org/officeDocument/2006/relationships/image" Target="../media/image220.png"/><Relationship Id="rId40" Type="http://schemas.openxmlformats.org/officeDocument/2006/relationships/customXml" Target="../ink/ink20.xml"/><Relationship Id="rId45" Type="http://schemas.openxmlformats.org/officeDocument/2006/relationships/image" Target="../media/image224.png"/><Relationship Id="rId53" Type="http://schemas.openxmlformats.org/officeDocument/2006/relationships/image" Target="../media/image228.png"/><Relationship Id="rId58" Type="http://schemas.openxmlformats.org/officeDocument/2006/relationships/customXml" Target="../ink/ink29.xml"/><Relationship Id="rId5" Type="http://schemas.openxmlformats.org/officeDocument/2006/relationships/customXml" Target="../ink/ink2.xml"/><Relationship Id="rId61" Type="http://schemas.openxmlformats.org/officeDocument/2006/relationships/image" Target="../media/image232.png"/><Relationship Id="rId19" Type="http://schemas.openxmlformats.org/officeDocument/2006/relationships/customXml" Target="../ink/ink9.xml"/><Relationship Id="rId14" Type="http://schemas.openxmlformats.org/officeDocument/2006/relationships/image" Target="../media/image209.png"/><Relationship Id="rId22" Type="http://schemas.openxmlformats.org/officeDocument/2006/relationships/image" Target="../media/image213.png"/><Relationship Id="rId27" Type="http://schemas.openxmlformats.org/officeDocument/2006/relationships/customXml" Target="../ink/ink13.xml"/><Relationship Id="rId30" Type="http://schemas.openxmlformats.org/officeDocument/2006/relationships/customXml" Target="../ink/ink15.xml"/><Relationship Id="rId35" Type="http://schemas.openxmlformats.org/officeDocument/2006/relationships/image" Target="../media/image219.png"/><Relationship Id="rId43" Type="http://schemas.openxmlformats.org/officeDocument/2006/relationships/image" Target="../media/image223.png"/><Relationship Id="rId48" Type="http://schemas.openxmlformats.org/officeDocument/2006/relationships/customXml" Target="../ink/ink24.xml"/><Relationship Id="rId56" Type="http://schemas.openxmlformats.org/officeDocument/2006/relationships/customXml" Target="../ink/ink28.xml"/><Relationship Id="rId8" Type="http://schemas.openxmlformats.org/officeDocument/2006/relationships/image" Target="../media/image206.png"/><Relationship Id="rId51" Type="http://schemas.openxmlformats.org/officeDocument/2006/relationships/image" Target="../media/image227.png"/><Relationship Id="rId3" Type="http://schemas.openxmlformats.org/officeDocument/2006/relationships/customXml" Target="../ink/ink1.xml"/><Relationship Id="rId12" Type="http://schemas.openxmlformats.org/officeDocument/2006/relationships/image" Target="../media/image208.png"/><Relationship Id="rId17" Type="http://schemas.openxmlformats.org/officeDocument/2006/relationships/customXml" Target="../ink/ink8.xml"/><Relationship Id="rId25" Type="http://schemas.openxmlformats.org/officeDocument/2006/relationships/customXml" Target="../ink/ink12.xml"/><Relationship Id="rId33" Type="http://schemas.openxmlformats.org/officeDocument/2006/relationships/image" Target="../media/image218.png"/><Relationship Id="rId38" Type="http://schemas.openxmlformats.org/officeDocument/2006/relationships/customXml" Target="../ink/ink19.xml"/><Relationship Id="rId46" Type="http://schemas.openxmlformats.org/officeDocument/2006/relationships/customXml" Target="../ink/ink23.xml"/><Relationship Id="rId59" Type="http://schemas.openxmlformats.org/officeDocument/2006/relationships/image" Target="../media/image231.png"/><Relationship Id="rId20" Type="http://schemas.openxmlformats.org/officeDocument/2006/relationships/image" Target="../media/image212.png"/><Relationship Id="rId41" Type="http://schemas.openxmlformats.org/officeDocument/2006/relationships/image" Target="../media/image222.png"/><Relationship Id="rId54" Type="http://schemas.openxmlformats.org/officeDocument/2006/relationships/customXml" Target="../ink/ink2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5.png"/><Relationship Id="rId15" Type="http://schemas.openxmlformats.org/officeDocument/2006/relationships/customXml" Target="../ink/ink7.xml"/><Relationship Id="rId23" Type="http://schemas.openxmlformats.org/officeDocument/2006/relationships/customXml" Target="../ink/ink11.xml"/><Relationship Id="rId28" Type="http://schemas.openxmlformats.org/officeDocument/2006/relationships/customXml" Target="../ink/ink14.xml"/><Relationship Id="rId36" Type="http://schemas.openxmlformats.org/officeDocument/2006/relationships/customXml" Target="../ink/ink18.xml"/><Relationship Id="rId49" Type="http://schemas.openxmlformats.org/officeDocument/2006/relationships/image" Target="../media/image226.png"/><Relationship Id="rId57" Type="http://schemas.openxmlformats.org/officeDocument/2006/relationships/image" Target="../media/image230.png"/><Relationship Id="rId10" Type="http://schemas.openxmlformats.org/officeDocument/2006/relationships/image" Target="../media/image207.png"/><Relationship Id="rId31" Type="http://schemas.openxmlformats.org/officeDocument/2006/relationships/image" Target="../media/image217.png"/><Relationship Id="rId44" Type="http://schemas.openxmlformats.org/officeDocument/2006/relationships/customXml" Target="../ink/ink22.xml"/><Relationship Id="rId52" Type="http://schemas.openxmlformats.org/officeDocument/2006/relationships/customXml" Target="../ink/ink26.xml"/><Relationship Id="rId60" Type="http://schemas.openxmlformats.org/officeDocument/2006/relationships/customXml" Target="../ink/ink30.xml"/><Relationship Id="rId4" Type="http://schemas.openxmlformats.org/officeDocument/2006/relationships/image" Target="../media/image204.png"/><Relationship Id="rId9" Type="http://schemas.openxmlformats.org/officeDocument/2006/relationships/customXml" Target="../ink/ink4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5.emf"/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6.emf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tiff"/><Relationship Id="rId2" Type="http://schemas.openxmlformats.org/officeDocument/2006/relationships/image" Target="../media/image20.tif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2.tif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tiff"/><Relationship Id="rId2" Type="http://schemas.openxmlformats.org/officeDocument/2006/relationships/image" Target="../media/image23.tif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6.tiff"/><Relationship Id="rId4" Type="http://schemas.openxmlformats.org/officeDocument/2006/relationships/image" Target="../media/image25.tif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en-US" sz="1200" dirty="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CERN Summer Student Lectures / Statistics Lecture 4</a:t>
            </a:r>
            <a:endParaRPr lang="en-US" dirty="0"/>
          </a:p>
        </p:txBody>
      </p:sp>
      <p:sp>
        <p:nvSpPr>
          <p:cNvPr id="30" name="Rectangle 2">
            <a:extLst>
              <a:ext uri="{FF2B5EF4-FFF2-40B4-BE49-F238E27FC236}">
                <a16:creationId xmlns:a16="http://schemas.microsoft.com/office/drawing/2014/main" id="{7F5BD9D9-B74D-F04D-B6E0-E911ECFD5168}"/>
              </a:ext>
            </a:extLst>
          </p:cNvPr>
          <p:cNvSpPr txBox="1">
            <a:spLocks noChangeArrowheads="1"/>
          </p:cNvSpPr>
          <p:nvPr/>
        </p:nvSpPr>
        <p:spPr>
          <a:xfrm>
            <a:off x="101600" y="302310"/>
            <a:ext cx="8926513" cy="949547"/>
          </a:xfrm>
          <a:prstGeom prst="rect">
            <a:avLst/>
          </a:prstGeom>
        </p:spPr>
        <p:txBody>
          <a:bodyPr/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endParaRPr lang="en-GB" altLang="en-US" sz="3600" dirty="0">
              <a:solidFill>
                <a:srgbClr val="CC3300"/>
              </a:solidFill>
              <a:ea typeface="ＭＳ Ｐゴシック" panose="020B0600070205080204" pitchFamily="34" charset="-128"/>
            </a:endParaRPr>
          </a:p>
        </p:txBody>
      </p:sp>
      <p:sp>
        <p:nvSpPr>
          <p:cNvPr id="31" name="Text Box 4">
            <a:extLst>
              <a:ext uri="{FF2B5EF4-FFF2-40B4-BE49-F238E27FC236}">
                <a16:creationId xmlns:a16="http://schemas.microsoft.com/office/drawing/2014/main" id="{76C7A71B-DB10-D14D-95B9-7366BB8609E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32934" y="1826987"/>
            <a:ext cx="5023363" cy="1754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spcAft>
                <a:spcPts val="0"/>
              </a:spcAft>
              <a:buFontTx/>
              <a:buNone/>
            </a:pPr>
            <a:r>
              <a:rPr lang="en-GB" sz="3600" dirty="0">
                <a:solidFill>
                  <a:srgbClr val="0070C0"/>
                </a:solidFill>
                <a:latin typeface="+mj-lt"/>
              </a:rPr>
              <a:t>Summer Student Lectures</a:t>
            </a:r>
          </a:p>
          <a:p>
            <a:pPr>
              <a:spcBef>
                <a:spcPct val="0"/>
              </a:spcBef>
              <a:spcAft>
                <a:spcPts val="0"/>
              </a:spcAft>
              <a:buFontTx/>
              <a:buNone/>
            </a:pPr>
            <a:r>
              <a:rPr lang="en-GB" sz="3600" dirty="0">
                <a:solidFill>
                  <a:srgbClr val="0070C0"/>
                </a:solidFill>
                <a:latin typeface="+mj-lt"/>
              </a:rPr>
              <a:t>CERN </a:t>
            </a:r>
          </a:p>
          <a:p>
            <a:pPr>
              <a:spcBef>
                <a:spcPct val="0"/>
              </a:spcBef>
              <a:spcAft>
                <a:spcPts val="0"/>
              </a:spcAft>
              <a:buFontTx/>
              <a:buNone/>
            </a:pPr>
            <a:r>
              <a:rPr lang="en-US" altLang="en-US" sz="3600" dirty="0">
                <a:solidFill>
                  <a:srgbClr val="0070C0"/>
                </a:solidFill>
                <a:latin typeface="+mj-lt"/>
              </a:rPr>
              <a:t>8 – 10 July 2026</a:t>
            </a:r>
          </a:p>
        </p:txBody>
      </p:sp>
      <p:sp>
        <p:nvSpPr>
          <p:cNvPr id="32" name="Text Box 9">
            <a:extLst>
              <a:ext uri="{FF2B5EF4-FFF2-40B4-BE49-F238E27FC236}">
                <a16:creationId xmlns:a16="http://schemas.microsoft.com/office/drawing/2014/main" id="{157F5F6E-D922-3946-84E5-8B8302584C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40390" y="4266067"/>
            <a:ext cx="4792979" cy="1815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+mn-lt"/>
              </a:rPr>
              <a:t>Glen Cowan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+mn-lt"/>
              </a:rPr>
              <a:t>Physics Department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+mn-lt"/>
              </a:rPr>
              <a:t>Royal Holloway, University of London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000" b="1" dirty="0" err="1">
                <a:latin typeface="Courier New" panose="02070309020205020404" pitchFamily="49" charset="0"/>
              </a:rPr>
              <a:t>g.cowan@rhul.ac.uk</a:t>
            </a:r>
            <a:endParaRPr lang="en-US" altLang="en-US" sz="2000" b="1" dirty="0">
              <a:latin typeface="Courier New" panose="02070309020205020404" pitchFamily="49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000" b="1" dirty="0" err="1">
                <a:latin typeface="Courier New" panose="02070309020205020404" pitchFamily="49" charset="0"/>
              </a:rPr>
              <a:t>www.pp.rhul.ac.uk</a:t>
            </a:r>
            <a:r>
              <a:rPr lang="en-US" altLang="en-US" sz="2000" b="1" dirty="0">
                <a:latin typeface="Courier New" panose="02070309020205020404" pitchFamily="49" charset="0"/>
              </a:rPr>
              <a:t>/~cowan</a:t>
            </a:r>
          </a:p>
        </p:txBody>
      </p:sp>
      <p:pic>
        <p:nvPicPr>
          <p:cNvPr id="35" name="Picture 10">
            <a:extLst>
              <a:ext uri="{FF2B5EF4-FFF2-40B4-BE49-F238E27FC236}">
                <a16:creationId xmlns:a16="http://schemas.microsoft.com/office/drawing/2014/main" id="{3C57AE4F-05F6-9E43-9610-58146FFB249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1928" y="4621667"/>
            <a:ext cx="2336800" cy="116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ectangle 2">
            <a:extLst>
              <a:ext uri="{FF2B5EF4-FFF2-40B4-BE49-F238E27FC236}">
                <a16:creationId xmlns:a16="http://schemas.microsoft.com/office/drawing/2014/main" id="{D8ED7B98-2DA6-564D-A3D8-6F6A01118E4A}"/>
              </a:ext>
            </a:extLst>
          </p:cNvPr>
          <p:cNvSpPr txBox="1">
            <a:spLocks noChangeArrowheads="1"/>
          </p:cNvSpPr>
          <p:nvPr/>
        </p:nvSpPr>
        <p:spPr>
          <a:xfrm>
            <a:off x="707799" y="293914"/>
            <a:ext cx="7772400" cy="577623"/>
          </a:xfrm>
        </p:spPr>
        <p:txBody>
          <a:bodyPr/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GB" altLang="en-US" sz="4000" dirty="0">
                <a:solidFill>
                  <a:srgbClr val="CC3300"/>
                </a:solidFill>
                <a:ea typeface="ＭＳ Ｐゴシック" panose="020B0600070205080204" pitchFamily="34" charset="-128"/>
              </a:rPr>
              <a:t>Statistics for Particle Physicists</a:t>
            </a:r>
          </a:p>
          <a:p>
            <a:r>
              <a:rPr lang="en-GB" altLang="en-US" sz="3200" dirty="0">
                <a:solidFill>
                  <a:srgbClr val="CC3300"/>
                </a:solidFill>
                <a:ea typeface="ＭＳ Ｐゴシック" panose="020B0600070205080204" pitchFamily="34" charset="-128"/>
              </a:rPr>
              <a:t>Lecture 4:  Systematic uncertainties, etc.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46F682F-8B09-AF47-9E15-9E9E4E996EB3}"/>
              </a:ext>
            </a:extLst>
          </p:cNvPr>
          <p:cNvSpPr txBox="1"/>
          <p:nvPr/>
        </p:nvSpPr>
        <p:spPr>
          <a:xfrm>
            <a:off x="2830287" y="3690258"/>
            <a:ext cx="534729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https://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indico.cern.ch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/event/1616585/timetable/</a:t>
            </a:r>
          </a:p>
        </p:txBody>
      </p:sp>
      <p:pic>
        <p:nvPicPr>
          <p:cNvPr id="4100" name="Picture 4" descr="CERN - Wikipedia">
            <a:extLst>
              <a:ext uri="{FF2B5EF4-FFF2-40B4-BE49-F238E27FC236}">
                <a16:creationId xmlns:a16="http://schemas.microsoft.com/office/drawing/2014/main" id="{BFFBDE14-BEA8-074B-8AD8-408F46F386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1741" y="1981200"/>
            <a:ext cx="1567543" cy="15675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214350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10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CERN Summer Student Lectures / Statistics Lecture 4</a:t>
            </a:r>
          </a:p>
        </p:txBody>
      </p:sp>
      <p:sp>
        <p:nvSpPr>
          <p:cNvPr id="8" name="Rectangle 10">
            <a:extLst>
              <a:ext uri="{FF2B5EF4-FFF2-40B4-BE49-F238E27FC236}">
                <a16:creationId xmlns:a16="http://schemas.microsoft.com/office/drawing/2014/main" id="{DB2190E0-FE5A-9C4A-A560-CABC934C3EF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2316" y="214313"/>
            <a:ext cx="8405813" cy="503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Profile Likelihood Ratio – Wilks theorem (2)</a:t>
            </a:r>
            <a:endParaRPr lang="en-GB" altLang="en-US" baseline="-25000" dirty="0">
              <a:solidFill>
                <a:srgbClr val="0070C0"/>
              </a:solidFill>
              <a:cs typeface="Times New Roman" panose="02020603050405020304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CF692AE-252D-8C4C-8200-D7B7B9A238DB}"/>
              </a:ext>
            </a:extLst>
          </p:cNvPr>
          <p:cNvSpPr txBox="1"/>
          <p:nvPr/>
        </p:nvSpPr>
        <p:spPr>
          <a:xfrm>
            <a:off x="451757" y="2484486"/>
            <a:ext cx="824048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recipe to get confidence regions/intervals for the parameters of interest at CL = 1 – </a:t>
            </a:r>
            <a:r>
              <a:rPr lang="el-GR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α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is thus the same as before, simply use the profile likelihood: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0DBA065-3DD1-B94F-B54F-9DCEE63DC5D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38300" y="3684815"/>
            <a:ext cx="4953000" cy="8382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82CD3BF-C648-904D-8B12-C331256D3BAA}"/>
              </a:ext>
            </a:extLst>
          </p:cNvPr>
          <p:cNvSpPr txBox="1"/>
          <p:nvPr/>
        </p:nvSpPr>
        <p:spPr>
          <a:xfrm>
            <a:off x="451757" y="1000853"/>
            <a:ext cx="803365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If we have a large enough data sample to justify use of the</a:t>
            </a:r>
          </a:p>
          <a:p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asymptotic chi-square pdf, then if </a:t>
            </a:r>
            <a:r>
              <a:rPr lang="el-GR" sz="24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μ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is rejected, it is rejected for any values of the nuisance parameters.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09AB228-DEB2-4440-9A4C-D99C61AC0225}"/>
              </a:ext>
            </a:extLst>
          </p:cNvPr>
          <p:cNvSpPr txBox="1"/>
          <p:nvPr/>
        </p:nvSpPr>
        <p:spPr>
          <a:xfrm>
            <a:off x="440986" y="4670679"/>
            <a:ext cx="7908472" cy="17235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where the number of degrees of freedom </a:t>
            </a:r>
            <a:r>
              <a:rPr lang="en-US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for the chi-square quantile is equal to the number of parameters of interest.</a:t>
            </a:r>
          </a:p>
          <a:p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If the large-sample limit is not justified, then use e.g. Monte Carlo to get distribution of </a:t>
            </a:r>
            <a:r>
              <a:rPr lang="en-US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l-GR" sz="2400" b="1" i="1" baseline="-25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μ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9237840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93314A5-F07A-1D1F-60EC-38067F1CF64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>
            <a:extLst>
              <a:ext uri="{FF2B5EF4-FFF2-40B4-BE49-F238E27FC236}">
                <a16:creationId xmlns:a16="http://schemas.microsoft.com/office/drawing/2014/main" id="{D34AE454-4616-0C70-0FCF-6BE90F57F3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11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AF16C6B-A133-F6E4-33AE-93B3AF31C8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8C10058-6A96-6032-15C9-32DCE1BBFA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CERN Summer Student Lectures / Statistics Lecture 4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FEBF907-A303-344B-A614-45EF440D1D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3561" y="2259780"/>
            <a:ext cx="3783277" cy="2630712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85DF6C28-24AD-6452-72FD-29937CF23EEB}"/>
              </a:ext>
            </a:extLst>
          </p:cNvPr>
          <p:cNvSpPr txBox="1"/>
          <p:nvPr/>
        </p:nvSpPr>
        <p:spPr>
          <a:xfrm>
            <a:off x="2765736" y="218933"/>
            <a:ext cx="361252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36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Example:  </a:t>
            </a:r>
            <a:r>
              <a:rPr lang="en-US" sz="3600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mlFit.py</a:t>
            </a:r>
            <a:endParaRPr lang="en-US" sz="3600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54554AB-C991-5A06-2927-C1C708FEF24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61855" y="1131724"/>
            <a:ext cx="3639785" cy="288040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9B4C27A-8D99-7114-9B2E-EF8E389B2E3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21025" y="4050532"/>
            <a:ext cx="3380615" cy="2470011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2CC9E0E9-9845-D4F1-7CB1-E306CA4EF779}"/>
              </a:ext>
            </a:extLst>
          </p:cNvPr>
          <p:cNvSpPr txBox="1"/>
          <p:nvPr/>
        </p:nvSpPr>
        <p:spPr>
          <a:xfrm>
            <a:off x="303519" y="5026589"/>
            <a:ext cx="446442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0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Fit results, confidence regions,...  (see 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  <a:hlinkClick r:id="rId5"/>
              </a:rPr>
              <a:t>https://www.pp.rhul.ac.uk/~cowan/stat/exercises/cowan_stat_exercises.pdf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and links therein)</a:t>
            </a:r>
            <a:endParaRPr lang="en-US" sz="2000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8D774B9-C522-5FE4-1002-C7A0321DD65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5291" y="908266"/>
            <a:ext cx="4806545" cy="71636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29EB9138-28E6-9C40-FCC5-7A587880EC8D}"/>
              </a:ext>
            </a:extLst>
          </p:cNvPr>
          <p:cNvSpPr txBox="1"/>
          <p:nvPr/>
        </p:nvSpPr>
        <p:spPr>
          <a:xfrm>
            <a:off x="684934" y="1619122"/>
            <a:ext cx="263726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→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i.i.d.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sample, 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= 200</a:t>
            </a:r>
          </a:p>
        </p:txBody>
      </p:sp>
    </p:spTree>
    <p:extLst>
      <p:ext uri="{BB962C8B-B14F-4D97-AF65-F5344CB8AC3E}">
        <p14:creationId xmlns:p14="http://schemas.microsoft.com/office/powerpoint/2010/main" val="15765755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12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CERN Summer Student Lectures / Statistics Lecture 4</a:t>
            </a:r>
          </a:p>
        </p:txBody>
      </p:sp>
      <p:pic>
        <p:nvPicPr>
          <p:cNvPr id="6" name="Picture 12">
            <a:extLst>
              <a:ext uri="{FF2B5EF4-FFF2-40B4-BE49-F238E27FC236}">
                <a16:creationId xmlns:a16="http://schemas.microsoft.com/office/drawing/2014/main" id="{50228E67-6A24-E24B-ADD0-FF6704662DD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2555875"/>
            <a:ext cx="4332288" cy="401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2">
            <a:extLst>
              <a:ext uri="{FF2B5EF4-FFF2-40B4-BE49-F238E27FC236}">
                <a16:creationId xmlns:a16="http://schemas.microsoft.com/office/drawing/2014/main" id="{565495AF-70E7-474C-89B0-1A43F156388B}"/>
              </a:ext>
            </a:extLst>
          </p:cNvPr>
          <p:cNvSpPr txBox="1">
            <a:spLocks noChangeArrowheads="1"/>
          </p:cNvSpPr>
          <p:nvPr/>
        </p:nvSpPr>
        <p:spPr>
          <a:xfrm>
            <a:off x="1286669" y="339726"/>
            <a:ext cx="6570662" cy="398462"/>
          </a:xfrm>
          <a:prstGeom prst="rect">
            <a:avLst/>
          </a:prstGeom>
        </p:spPr>
        <p:txBody>
          <a:bodyPr/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GB" altLang="en-US" sz="3200" dirty="0">
                <a:solidFill>
                  <a:srgbClr val="0070C0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Example:  fitting a straight line</a:t>
            </a:r>
          </a:p>
        </p:txBody>
      </p:sp>
      <p:sp>
        <p:nvSpPr>
          <p:cNvPr id="8" name="Text Box 3">
            <a:extLst>
              <a:ext uri="{FF2B5EF4-FFF2-40B4-BE49-F238E27FC236}">
                <a16:creationId xmlns:a16="http://schemas.microsoft.com/office/drawing/2014/main" id="{DDA86278-781E-7645-8EE3-F64787A095D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2288" y="1165225"/>
            <a:ext cx="7894637" cy="453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Data: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en-US" sz="2400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spcBef>
                <a:spcPct val="0"/>
              </a:spcBef>
              <a:spcAft>
                <a:spcPct val="40000"/>
              </a:spcAft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Model:</a:t>
            </a:r>
            <a:r>
              <a:rPr lang="el-GR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</a:t>
            </a:r>
            <a:r>
              <a:rPr lang="en-US" altLang="en-US" sz="2400" i="1" dirty="0" err="1">
                <a:solidFill>
                  <a:srgbClr val="0070C0"/>
                </a:solidFill>
                <a:cs typeface="Times New Roman" panose="02020603050405020304" pitchFamily="18" charset="0"/>
              </a:rPr>
              <a:t>y</a:t>
            </a:r>
            <a:r>
              <a:rPr lang="en-US" altLang="en-US" sz="2400" i="1" baseline="-25000" dirty="0" err="1">
                <a:solidFill>
                  <a:srgbClr val="0070C0"/>
                </a:solidFill>
                <a:cs typeface="Times New Roman" panose="02020603050405020304" pitchFamily="18" charset="0"/>
              </a:rPr>
              <a:t>i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independent and all follow </a:t>
            </a:r>
            <a:r>
              <a:rPr lang="en-US" altLang="en-US" sz="2400" i="1" dirty="0" err="1">
                <a:solidFill>
                  <a:srgbClr val="0070C0"/>
                </a:solidFill>
                <a:cs typeface="Times New Roman" panose="02020603050405020304" pitchFamily="18" charset="0"/>
              </a:rPr>
              <a:t>y</a:t>
            </a:r>
            <a:r>
              <a:rPr lang="en-US" altLang="en-US" sz="2400" i="1" baseline="-25000" dirty="0" err="1">
                <a:solidFill>
                  <a:srgbClr val="0070C0"/>
                </a:solidFill>
                <a:cs typeface="Times New Roman" panose="02020603050405020304" pitchFamily="18" charset="0"/>
              </a:rPr>
              <a:t>i</a:t>
            </a:r>
            <a:r>
              <a:rPr lang="en-US" altLang="en-US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  ~ 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Gauss</a:t>
            </a:r>
            <a:r>
              <a:rPr lang="en-US" altLang="en-US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(</a:t>
            </a:r>
            <a:r>
              <a:rPr lang="el-GR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μ</a:t>
            </a:r>
            <a:r>
              <a:rPr lang="en-US" altLang="en-US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(</a:t>
            </a:r>
            <a:r>
              <a:rPr lang="en-US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x</a:t>
            </a:r>
            <a:r>
              <a:rPr lang="en-US" altLang="en-US" sz="2400" i="1" baseline="-25000" dirty="0">
                <a:solidFill>
                  <a:srgbClr val="0070C0"/>
                </a:solidFill>
                <a:cs typeface="Times New Roman" panose="02020603050405020304" pitchFamily="18" charset="0"/>
              </a:rPr>
              <a:t>i</a:t>
            </a:r>
            <a:r>
              <a:rPr lang="en-US" altLang="en-US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 ), </a:t>
            </a:r>
            <a:r>
              <a:rPr lang="el-GR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σ</a:t>
            </a:r>
            <a:r>
              <a:rPr lang="en-US" altLang="en-US" sz="2400" i="1" baseline="-25000" dirty="0" err="1">
                <a:solidFill>
                  <a:srgbClr val="0070C0"/>
                </a:solidFill>
                <a:cs typeface="Times New Roman" panose="02020603050405020304" pitchFamily="18" charset="0"/>
              </a:rPr>
              <a:t>i</a:t>
            </a:r>
            <a:r>
              <a:rPr lang="en-US" altLang="en-US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 )</a:t>
            </a:r>
          </a:p>
          <a:p>
            <a:pPr>
              <a:spcBef>
                <a:spcPct val="0"/>
              </a:spcBef>
              <a:spcAft>
                <a:spcPct val="40000"/>
              </a:spcAft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</a:p>
          <a:p>
            <a:pPr>
              <a:spcBef>
                <a:spcPct val="0"/>
              </a:spcBef>
              <a:spcAft>
                <a:spcPct val="40000"/>
              </a:spcAft>
              <a:buFontTx/>
              <a:buNone/>
            </a:pPr>
            <a:endParaRPr lang="en-US" altLang="en-US" sz="2400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spcBef>
                <a:spcPct val="0"/>
              </a:spcBef>
              <a:spcAft>
                <a:spcPts val="1200"/>
              </a:spcAft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assume </a:t>
            </a:r>
            <a:r>
              <a:rPr lang="en-US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x</a:t>
            </a:r>
            <a:r>
              <a:rPr lang="en-US" altLang="en-US" sz="2400" i="1" baseline="-25000" dirty="0">
                <a:solidFill>
                  <a:srgbClr val="0070C0"/>
                </a:solidFill>
                <a:cs typeface="Times New Roman" panose="02020603050405020304" pitchFamily="18" charset="0"/>
              </a:rPr>
              <a:t>i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and </a:t>
            </a:r>
            <a:r>
              <a:rPr lang="el-GR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σ</a:t>
            </a:r>
            <a:r>
              <a:rPr lang="en-US" altLang="en-US" sz="2400" i="1" baseline="-25000" dirty="0" err="1">
                <a:solidFill>
                  <a:srgbClr val="0070C0"/>
                </a:solidFill>
                <a:cs typeface="Times New Roman" panose="02020603050405020304" pitchFamily="18" charset="0"/>
              </a:rPr>
              <a:t>i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known.</a:t>
            </a:r>
          </a:p>
          <a:p>
            <a:pPr>
              <a:spcBef>
                <a:spcPct val="0"/>
              </a:spcBef>
              <a:spcAft>
                <a:spcPct val="40000"/>
              </a:spcAft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Goal:  estimate </a:t>
            </a:r>
            <a:r>
              <a:rPr lang="el-GR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θ</a:t>
            </a:r>
            <a:r>
              <a:rPr lang="en-US" altLang="en-US" sz="2400" i="1" baseline="-25000" dirty="0">
                <a:solidFill>
                  <a:srgbClr val="0070C0"/>
                </a:solidFill>
                <a:cs typeface="Times New Roman" panose="02020603050405020304" pitchFamily="18" charset="0"/>
              </a:rPr>
              <a:t>0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Here suppose we don’t care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about </a:t>
            </a:r>
            <a:r>
              <a:rPr lang="el-GR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θ</a:t>
            </a:r>
            <a:r>
              <a:rPr lang="en-US" altLang="en-US" sz="2400" i="1" baseline="-25000" dirty="0">
                <a:solidFill>
                  <a:srgbClr val="0070C0"/>
                </a:solidFill>
                <a:cs typeface="Times New Roman" panose="02020603050405020304" pitchFamily="18" charset="0"/>
              </a:rPr>
              <a:t>1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(example of a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“nuisance parameter”)</a:t>
            </a:r>
          </a:p>
        </p:txBody>
      </p:sp>
      <p:pic>
        <p:nvPicPr>
          <p:cNvPr id="9" name="Picture 4" descr="txp_fig">
            <a:extLst>
              <a:ext uri="{FF2B5EF4-FFF2-40B4-BE49-F238E27FC236}">
                <a16:creationId xmlns:a16="http://schemas.microsoft.com/office/drawing/2014/main" id="{7DF22BCD-B1C4-F546-82EA-BE3BB55F7C31}"/>
              </a:ext>
            </a:extLst>
          </p:cNvPr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9400" y="1296988"/>
            <a:ext cx="3419475" cy="30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6" descr="txp_fig">
            <a:extLst>
              <a:ext uri="{FF2B5EF4-FFF2-40B4-BE49-F238E27FC236}">
                <a16:creationId xmlns:a16="http://schemas.microsoft.com/office/drawing/2014/main" id="{7F259F00-7A1B-9E42-955B-E82539D51316}"/>
              </a:ext>
            </a:extLst>
          </p:cNvPr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263" y="2811463"/>
            <a:ext cx="3419475" cy="31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116527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13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CERN Summer Student Lectures / Statistics Lecture 4</a:t>
            </a:r>
          </a:p>
        </p:txBody>
      </p:sp>
      <p:pic>
        <p:nvPicPr>
          <p:cNvPr id="6" name="Picture 3" descr="txp_fig">
            <a:extLst>
              <a:ext uri="{FF2B5EF4-FFF2-40B4-BE49-F238E27FC236}">
                <a16:creationId xmlns:a16="http://schemas.microsoft.com/office/drawing/2014/main" id="{F33E20FF-BD45-D94B-AF81-FE34B1520688}"/>
              </a:ext>
            </a:extLst>
          </p:cNvPr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538" y="4279900"/>
            <a:ext cx="7626350" cy="71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14">
            <a:extLst>
              <a:ext uri="{FF2B5EF4-FFF2-40B4-BE49-F238E27FC236}">
                <a16:creationId xmlns:a16="http://schemas.microsoft.com/office/drawing/2014/main" id="{9722B98B-0703-1C4A-9642-3A1C8D0DE95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0688" y="333375"/>
            <a:ext cx="7529512" cy="512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GB" altLang="en-US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Maximum likelihood fit with Gaussian data</a:t>
            </a:r>
          </a:p>
        </p:txBody>
      </p:sp>
      <p:pic>
        <p:nvPicPr>
          <p:cNvPr id="8" name="Picture 15" descr="txp_fig">
            <a:extLst>
              <a:ext uri="{FF2B5EF4-FFF2-40B4-BE49-F238E27FC236}">
                <a16:creationId xmlns:a16="http://schemas.microsoft.com/office/drawing/2014/main" id="{5713C5BD-1A65-1E4C-ADB7-3260C9FF87B4}"/>
              </a:ext>
            </a:extLst>
          </p:cNvPr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0463" y="2468563"/>
            <a:ext cx="6435725" cy="712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20">
            <a:extLst>
              <a:ext uri="{FF2B5EF4-FFF2-40B4-BE49-F238E27FC236}">
                <a16:creationId xmlns:a16="http://schemas.microsoft.com/office/drawing/2014/main" id="{200739C4-D9B6-E44B-889E-22F7C2EC882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5625" y="1190625"/>
            <a:ext cx="7130926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 this example, the </a:t>
            </a:r>
            <a:r>
              <a:rPr lang="en-US" altLang="en-US" sz="2400" i="1" dirty="0" err="1">
                <a:solidFill>
                  <a:srgbClr val="0070C0"/>
                </a:solidFill>
                <a:cs typeface="Times New Roman" panose="02020603050405020304" pitchFamily="18" charset="0"/>
              </a:rPr>
              <a:t>y</a:t>
            </a:r>
            <a:r>
              <a:rPr lang="en-US" altLang="en-US" sz="2400" i="1" baseline="-25000" dirty="0" err="1">
                <a:solidFill>
                  <a:srgbClr val="0070C0"/>
                </a:solidFill>
                <a:cs typeface="Times New Roman" panose="02020603050405020304" pitchFamily="18" charset="0"/>
              </a:rPr>
              <a:t>i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are assumed independent, so the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likelihood function is a product of Gaussians:</a:t>
            </a:r>
          </a:p>
        </p:txBody>
      </p:sp>
      <p:sp>
        <p:nvSpPr>
          <p:cNvPr id="10" name="TextBox 21">
            <a:extLst>
              <a:ext uri="{FF2B5EF4-FFF2-40B4-BE49-F238E27FC236}">
                <a16:creationId xmlns:a16="http://schemas.microsoft.com/office/drawing/2014/main" id="{3D484818-26DE-D741-BFAE-182F46F769D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6250" y="3559175"/>
            <a:ext cx="752633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Maximizing the likelihood is here equivalent to minimizing</a:t>
            </a:r>
          </a:p>
        </p:txBody>
      </p:sp>
      <p:sp>
        <p:nvSpPr>
          <p:cNvPr id="11" name="TextBox 22">
            <a:extLst>
              <a:ext uri="{FF2B5EF4-FFF2-40B4-BE49-F238E27FC236}">
                <a16:creationId xmlns:a16="http://schemas.microsoft.com/office/drawing/2014/main" id="{204750B7-BBCE-0A44-A8B3-B2DA355B768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6875" y="5186363"/>
            <a:ext cx="819339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i.e., for Gaussian data, ML same as Method of Least Squares (LS)</a:t>
            </a:r>
          </a:p>
        </p:txBody>
      </p:sp>
    </p:spTree>
    <p:extLst>
      <p:ext uri="{BB962C8B-B14F-4D97-AF65-F5344CB8AC3E}">
        <p14:creationId xmlns:p14="http://schemas.microsoft.com/office/powerpoint/2010/main" val="11236548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14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CERN Summer Student Lectures / Statistics Lecture 4</a:t>
            </a:r>
          </a:p>
        </p:txBody>
      </p:sp>
      <p:pic>
        <p:nvPicPr>
          <p:cNvPr id="6" name="Picture 15">
            <a:extLst>
              <a:ext uri="{FF2B5EF4-FFF2-40B4-BE49-F238E27FC236}">
                <a16:creationId xmlns:a16="http://schemas.microsoft.com/office/drawing/2014/main" id="{7C12CBF0-1BEE-DE49-8D50-52DB9799CE2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2638" y="2979738"/>
            <a:ext cx="3938587" cy="3549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2">
            <a:extLst>
              <a:ext uri="{FF2B5EF4-FFF2-40B4-BE49-F238E27FC236}">
                <a16:creationId xmlns:a16="http://schemas.microsoft.com/office/drawing/2014/main" id="{82F4218A-AEF0-EE4D-9A7C-FAFAC281AF66}"/>
              </a:ext>
            </a:extLst>
          </p:cNvPr>
          <p:cNvSpPr txBox="1">
            <a:spLocks noChangeArrowheads="1"/>
          </p:cNvSpPr>
          <p:nvPr/>
        </p:nvSpPr>
        <p:spPr>
          <a:xfrm>
            <a:off x="1727200" y="251619"/>
            <a:ext cx="5505450" cy="398462"/>
          </a:xfrm>
          <a:prstGeom prst="rect">
            <a:avLst/>
          </a:prstGeom>
        </p:spPr>
        <p:txBody>
          <a:bodyPr/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l-GR" altLang="en-US" sz="3200" i="1" dirty="0">
                <a:solidFill>
                  <a:srgbClr val="0070C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θ</a:t>
            </a:r>
            <a:r>
              <a:rPr lang="en-GB" altLang="en-US" sz="3200" baseline="-25000" dirty="0">
                <a:solidFill>
                  <a:srgbClr val="0070C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1</a:t>
            </a:r>
            <a:r>
              <a:rPr lang="en-GB" altLang="en-US" sz="3200" dirty="0">
                <a:solidFill>
                  <a:srgbClr val="0070C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 </a:t>
            </a:r>
            <a:r>
              <a:rPr lang="en-GB" altLang="en-US" sz="3200" dirty="0">
                <a:solidFill>
                  <a:srgbClr val="0070C0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known a priori</a:t>
            </a:r>
          </a:p>
        </p:txBody>
      </p:sp>
      <p:pic>
        <p:nvPicPr>
          <p:cNvPr id="8" name="Picture 3" descr="txp_fig">
            <a:extLst>
              <a:ext uri="{FF2B5EF4-FFF2-40B4-BE49-F238E27FC236}">
                <a16:creationId xmlns:a16="http://schemas.microsoft.com/office/drawing/2014/main" id="{38D534F3-60FD-C949-885E-79ADC74BBB13}"/>
              </a:ext>
            </a:extLst>
          </p:cNvPr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113" y="2122488"/>
            <a:ext cx="6864350" cy="712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4" descr="txp_fig">
            <a:extLst>
              <a:ext uri="{FF2B5EF4-FFF2-40B4-BE49-F238E27FC236}">
                <a16:creationId xmlns:a16="http://schemas.microsoft.com/office/drawing/2014/main" id="{8C6CC074-812D-C74E-8E27-54F3E66B998B}"/>
              </a:ext>
            </a:extLst>
          </p:cNvPr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075" y="1079500"/>
            <a:ext cx="6042025" cy="712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 Box 5">
            <a:extLst>
              <a:ext uri="{FF2B5EF4-FFF2-40B4-BE49-F238E27FC236}">
                <a16:creationId xmlns:a16="http://schemas.microsoft.com/office/drawing/2014/main" id="{FE45D9F3-70B0-FC42-97E2-6F21B79368D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2425" y="3495675"/>
            <a:ext cx="3987566" cy="22344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For Gaussian </a:t>
            </a:r>
            <a:r>
              <a:rPr lang="en-US" altLang="en-US" sz="2400" i="1" dirty="0" err="1">
                <a:solidFill>
                  <a:srgbClr val="0070C0"/>
                </a:solidFill>
                <a:cs typeface="Times New Roman" panose="02020603050405020304" pitchFamily="18" charset="0"/>
              </a:rPr>
              <a:t>y</a:t>
            </a:r>
            <a:r>
              <a:rPr lang="en-US" altLang="en-US" sz="2400" i="1" baseline="-25000" dirty="0" err="1">
                <a:solidFill>
                  <a:srgbClr val="0070C0"/>
                </a:solidFill>
                <a:cs typeface="Times New Roman" panose="02020603050405020304" pitchFamily="18" charset="0"/>
              </a:rPr>
              <a:t>i</a:t>
            </a:r>
            <a:r>
              <a:rPr lang="en-US" altLang="en-US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,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ML same as LS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en-US" sz="2400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spcBef>
                <a:spcPct val="0"/>
              </a:spcBef>
              <a:spcAft>
                <a:spcPct val="40000"/>
              </a:spcAft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Minimize </a:t>
            </a:r>
            <a:r>
              <a:rPr lang="el-GR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χ</a:t>
            </a:r>
            <a:r>
              <a:rPr lang="en-US" altLang="en-US" sz="2400" baseline="30000" dirty="0">
                <a:solidFill>
                  <a:srgbClr val="0070C0"/>
                </a:solidFill>
                <a:cs typeface="Times New Roman" panose="02020603050405020304" pitchFamily="18" charset="0"/>
              </a:rPr>
              <a:t>2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→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estimator</a:t>
            </a:r>
          </a:p>
          <a:p>
            <a:pPr>
              <a:spcBef>
                <a:spcPct val="0"/>
              </a:spcBef>
              <a:spcAft>
                <a:spcPct val="40000"/>
              </a:spcAft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Come up one unit from    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to find </a:t>
            </a:r>
          </a:p>
        </p:txBody>
      </p:sp>
      <p:pic>
        <p:nvPicPr>
          <p:cNvPr id="11" name="Picture 7" descr="txp_fig">
            <a:extLst>
              <a:ext uri="{FF2B5EF4-FFF2-40B4-BE49-F238E27FC236}">
                <a16:creationId xmlns:a16="http://schemas.microsoft.com/office/drawing/2014/main" id="{84746AEC-DF54-B243-9A68-1C1675B967CF}"/>
              </a:ext>
            </a:extLst>
          </p:cNvPr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0900" y="4805363"/>
            <a:ext cx="546100" cy="33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8" descr="txp_fig">
            <a:extLst>
              <a:ext uri="{FF2B5EF4-FFF2-40B4-BE49-F238E27FC236}">
                <a16:creationId xmlns:a16="http://schemas.microsoft.com/office/drawing/2014/main" id="{FEB68D84-BC19-EF4E-8ACE-3747FBC00C76}"/>
              </a:ext>
            </a:extLst>
          </p:cNvPr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5465763"/>
            <a:ext cx="495300" cy="26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2" descr="txp_fig">
            <a:extLst>
              <a:ext uri="{FF2B5EF4-FFF2-40B4-BE49-F238E27FC236}">
                <a16:creationId xmlns:a16="http://schemas.microsoft.com/office/drawing/2014/main" id="{50CFCC2F-64E8-CF46-8CC6-8B0B1DAC6A8F}"/>
              </a:ext>
            </a:extLst>
          </p:cNvPr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4900" y="4354513"/>
            <a:ext cx="393700" cy="29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393622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15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CERN Summer Student Lectures / Statistics Lecture 4</a:t>
            </a:r>
          </a:p>
        </p:txBody>
      </p:sp>
      <p:pic>
        <p:nvPicPr>
          <p:cNvPr id="6" name="Picture 17">
            <a:extLst>
              <a:ext uri="{FF2B5EF4-FFF2-40B4-BE49-F238E27FC236}">
                <a16:creationId xmlns:a16="http://schemas.microsoft.com/office/drawing/2014/main" id="{94950D02-946E-B14A-BA56-516C84EAAF6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8263" y="2052638"/>
            <a:ext cx="4822825" cy="435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3" descr="txp_fig">
            <a:extLst>
              <a:ext uri="{FF2B5EF4-FFF2-40B4-BE49-F238E27FC236}">
                <a16:creationId xmlns:a16="http://schemas.microsoft.com/office/drawing/2014/main" id="{93D6B57B-6FAC-534E-A465-C80BE18910D5}"/>
              </a:ext>
            </a:extLst>
          </p:cNvPr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763" y="1128713"/>
            <a:ext cx="7626350" cy="71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 Box 4">
            <a:extLst>
              <a:ext uri="{FF2B5EF4-FFF2-40B4-BE49-F238E27FC236}">
                <a16:creationId xmlns:a16="http://schemas.microsoft.com/office/drawing/2014/main" id="{DC10FBFB-ECBF-C24A-ACC1-F53C65D2A82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4025" y="4130675"/>
            <a:ext cx="2783134" cy="14957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spcAft>
                <a:spcPct val="40000"/>
              </a:spcAft>
              <a:buFontTx/>
              <a:buNone/>
            </a:pPr>
            <a:r>
              <a:rPr lang="en-US" altLang="en-US" sz="2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Correlation between</a:t>
            </a:r>
          </a:p>
          <a:p>
            <a:pPr>
              <a:spcBef>
                <a:spcPct val="0"/>
              </a:spcBef>
              <a:spcAft>
                <a:spcPct val="40000"/>
              </a:spcAft>
              <a:buFontTx/>
              <a:buNone/>
            </a:pPr>
            <a:r>
              <a:rPr lang="en-US" altLang="en-US" sz="2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        causes errors</a:t>
            </a:r>
          </a:p>
          <a:p>
            <a:pPr>
              <a:spcBef>
                <a:spcPct val="0"/>
              </a:spcBef>
              <a:spcAft>
                <a:spcPct val="40000"/>
              </a:spcAft>
              <a:buFontTx/>
              <a:buNone/>
            </a:pPr>
            <a:r>
              <a:rPr lang="en-US" altLang="en-US" sz="2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to increase.</a:t>
            </a:r>
          </a:p>
        </p:txBody>
      </p:sp>
      <p:pic>
        <p:nvPicPr>
          <p:cNvPr id="9" name="Picture 5" descr="txp_fig">
            <a:extLst>
              <a:ext uri="{FF2B5EF4-FFF2-40B4-BE49-F238E27FC236}">
                <a16:creationId xmlns:a16="http://schemas.microsoft.com/office/drawing/2014/main" id="{FB76A272-3625-9A4C-8734-F971EE560E95}"/>
              </a:ext>
            </a:extLst>
          </p:cNvPr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413" y="4741863"/>
            <a:ext cx="698500" cy="29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 Box 12">
            <a:extLst>
              <a:ext uri="{FF2B5EF4-FFF2-40B4-BE49-F238E27FC236}">
                <a16:creationId xmlns:a16="http://schemas.microsoft.com/office/drawing/2014/main" id="{05DD08C8-B242-084C-BFF1-82863564394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8625" y="2225675"/>
            <a:ext cx="3336491" cy="14957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spcAft>
                <a:spcPct val="40000"/>
              </a:spcAft>
              <a:buFontTx/>
              <a:buNone/>
            </a:pPr>
            <a:r>
              <a:rPr lang="en-US" altLang="en-US" sz="2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Standard deviations from</a:t>
            </a:r>
          </a:p>
          <a:p>
            <a:pPr>
              <a:spcBef>
                <a:spcPct val="0"/>
              </a:spcBef>
              <a:spcAft>
                <a:spcPct val="40000"/>
              </a:spcAft>
              <a:buFontTx/>
              <a:buNone/>
            </a:pPr>
            <a:r>
              <a:rPr lang="en-US" altLang="en-US" sz="2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tangent lines to contour</a:t>
            </a:r>
          </a:p>
          <a:p>
            <a:pPr>
              <a:spcBef>
                <a:spcPct val="0"/>
              </a:spcBef>
              <a:spcAft>
                <a:spcPct val="40000"/>
              </a:spcAft>
              <a:buFontTx/>
              <a:buNone/>
            </a:pPr>
            <a:endParaRPr lang="en-US" altLang="en-US" sz="240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1" name="Picture 13" descr="txp_fig">
            <a:extLst>
              <a:ext uri="{FF2B5EF4-FFF2-40B4-BE49-F238E27FC236}">
                <a16:creationId xmlns:a16="http://schemas.microsoft.com/office/drawing/2014/main" id="{DA337792-B09B-A64A-9FA2-C2A0D7572A6D}"/>
              </a:ext>
            </a:extLst>
          </p:cNvPr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263" y="3408363"/>
            <a:ext cx="1917700" cy="33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ectangle 14">
            <a:extLst>
              <a:ext uri="{FF2B5EF4-FFF2-40B4-BE49-F238E27FC236}">
                <a16:creationId xmlns:a16="http://schemas.microsoft.com/office/drawing/2014/main" id="{FA3553DB-7F48-D247-920E-3756786E23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7950" y="404813"/>
            <a:ext cx="5313363" cy="398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GB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ML (or LS) fit of </a:t>
            </a:r>
            <a:r>
              <a:rPr lang="el-GR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θ</a:t>
            </a:r>
            <a:r>
              <a:rPr lang="en-GB" altLang="en-US" baseline="-25000" dirty="0">
                <a:solidFill>
                  <a:srgbClr val="0070C0"/>
                </a:solidFill>
                <a:cs typeface="Times New Roman" panose="02020603050405020304" pitchFamily="18" charset="0"/>
              </a:rPr>
              <a:t>0</a:t>
            </a:r>
            <a:r>
              <a:rPr lang="en-GB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and </a:t>
            </a:r>
            <a:r>
              <a:rPr lang="el-GR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θ</a:t>
            </a:r>
            <a:r>
              <a:rPr lang="en-GB" altLang="en-US" baseline="-25000" dirty="0">
                <a:solidFill>
                  <a:srgbClr val="0070C0"/>
                </a:solidFill>
                <a:cs typeface="Times New Roman" panose="02020603050405020304" pitchFamily="18" charset="0"/>
              </a:rPr>
              <a:t>1</a:t>
            </a:r>
            <a:endParaRPr lang="en-GB" altLang="en-US" dirty="0">
              <a:solidFill>
                <a:srgbClr val="0070C0"/>
              </a:solidFill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14751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16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CERN Summer Student Lectures / Statistics Lecture 4</a:t>
            </a:r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8ED3A06A-1A45-5448-9122-892ECAD5AE6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663" y="1985963"/>
            <a:ext cx="5740400" cy="88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 Box 9">
            <a:extLst>
              <a:ext uri="{FF2B5EF4-FFF2-40B4-BE49-F238E27FC236}">
                <a16:creationId xmlns:a16="http://schemas.microsoft.com/office/drawing/2014/main" id="{CCE45E12-DE25-EE41-944F-E942BFB439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7063" y="3654425"/>
            <a:ext cx="2917825" cy="1495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spcAft>
                <a:spcPct val="40000"/>
              </a:spcAft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information on </a:t>
            </a:r>
            <a:r>
              <a:rPr lang="el-GR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θ</a:t>
            </a:r>
            <a:r>
              <a:rPr lang="en-US" altLang="en-US" sz="2400" baseline="-25000" dirty="0">
                <a:solidFill>
                  <a:srgbClr val="0070C0"/>
                </a:solidFill>
                <a:cs typeface="Times New Roman" panose="02020603050405020304" pitchFamily="18" charset="0"/>
              </a:rPr>
              <a:t>1</a:t>
            </a:r>
          </a:p>
          <a:p>
            <a:pPr>
              <a:spcBef>
                <a:spcPct val="0"/>
              </a:spcBef>
              <a:spcAft>
                <a:spcPct val="40000"/>
              </a:spcAft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improves accuracy of</a:t>
            </a:r>
          </a:p>
          <a:p>
            <a:pPr>
              <a:spcBef>
                <a:spcPct val="0"/>
              </a:spcBef>
              <a:spcAft>
                <a:spcPct val="40000"/>
              </a:spcAft>
              <a:buFontTx/>
              <a:buNone/>
            </a:pPr>
            <a:endParaRPr lang="en-US" altLang="en-US" sz="2400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Rectangle 10">
            <a:extLst>
              <a:ext uri="{FF2B5EF4-FFF2-40B4-BE49-F238E27FC236}">
                <a16:creationId xmlns:a16="http://schemas.microsoft.com/office/drawing/2014/main" id="{DB2190E0-FE5A-9C4A-A560-CABC934C3EF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7000" y="214313"/>
            <a:ext cx="8405813" cy="503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GB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If we have a measurement </a:t>
            </a:r>
            <a:r>
              <a:rPr lang="en-GB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t</a:t>
            </a:r>
            <a:r>
              <a:rPr lang="en-GB" altLang="en-US" baseline="-25000" dirty="0">
                <a:solidFill>
                  <a:srgbClr val="0070C0"/>
                </a:solidFill>
                <a:cs typeface="Times New Roman" panose="02020603050405020304" pitchFamily="18" charset="0"/>
              </a:rPr>
              <a:t>1</a:t>
            </a:r>
            <a:r>
              <a:rPr lang="en-GB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 ~ </a:t>
            </a:r>
            <a:r>
              <a:rPr lang="en-GB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Gauss</a:t>
            </a:r>
            <a:r>
              <a:rPr lang="en-GB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 (</a:t>
            </a:r>
            <a:r>
              <a:rPr lang="el-GR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θ</a:t>
            </a:r>
            <a:r>
              <a:rPr lang="en-GB" altLang="en-US" baseline="-25000" dirty="0">
                <a:solidFill>
                  <a:srgbClr val="0070C0"/>
                </a:solidFill>
                <a:cs typeface="Times New Roman" panose="02020603050405020304" pitchFamily="18" charset="0"/>
              </a:rPr>
              <a:t>1</a:t>
            </a:r>
            <a:r>
              <a:rPr lang="en-GB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, </a:t>
            </a:r>
            <a:r>
              <a:rPr lang="el-GR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σ</a:t>
            </a:r>
            <a:r>
              <a:rPr lang="en-GB" altLang="en-US" i="1" baseline="-25000" dirty="0">
                <a:solidFill>
                  <a:srgbClr val="0070C0"/>
                </a:solidFill>
                <a:cs typeface="Times New Roman" panose="02020603050405020304" pitchFamily="18" charset="0"/>
              </a:rPr>
              <a:t>t</a:t>
            </a:r>
            <a:r>
              <a:rPr lang="en-GB" altLang="en-US" baseline="-37000" dirty="0">
                <a:solidFill>
                  <a:srgbClr val="0070C0"/>
                </a:solidFill>
                <a:cs typeface="Times New Roman" panose="02020603050405020304" pitchFamily="18" charset="0"/>
              </a:rPr>
              <a:t>1</a:t>
            </a:r>
            <a:r>
              <a:rPr lang="en-GB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)</a:t>
            </a:r>
            <a:endParaRPr lang="en-GB" altLang="en-US" baseline="-25000" dirty="0">
              <a:solidFill>
                <a:srgbClr val="0070C0"/>
              </a:solidFill>
              <a:cs typeface="Times New Roman" panose="02020603050405020304" pitchFamily="18" charset="0"/>
            </a:endParaRPr>
          </a:p>
        </p:txBody>
      </p:sp>
      <p:pic>
        <p:nvPicPr>
          <p:cNvPr id="9" name="Picture 11" descr="txp_fig">
            <a:extLst>
              <a:ext uri="{FF2B5EF4-FFF2-40B4-BE49-F238E27FC236}">
                <a16:creationId xmlns:a16="http://schemas.microsoft.com/office/drawing/2014/main" id="{4CEB8CC9-F7CC-494F-9666-0128EE98F790}"/>
              </a:ext>
            </a:extLst>
          </p:cNvPr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0750" y="4229100"/>
            <a:ext cx="501650" cy="37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15">
            <a:extLst>
              <a:ext uri="{FF2B5EF4-FFF2-40B4-BE49-F238E27FC236}">
                <a16:creationId xmlns:a16="http://schemas.microsoft.com/office/drawing/2014/main" id="{FAD3565A-B1AA-D945-AC4A-86635C9BA39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2928938"/>
            <a:ext cx="4064000" cy="3584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">
            <a:extLst>
              <a:ext uri="{FF2B5EF4-FFF2-40B4-BE49-F238E27FC236}">
                <a16:creationId xmlns:a16="http://schemas.microsoft.com/office/drawing/2014/main" id="{4A64B63B-5C65-714D-A23F-4581EE72F79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922338"/>
            <a:ext cx="8623300" cy="901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704328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17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CERN Summer Student Lectures / Statistics Lecture 4</a:t>
            </a: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878664CA-9BA2-9446-8D17-9D8A131EF74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0824" y="398959"/>
            <a:ext cx="5696059" cy="423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GB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Reminder of Bayesian approach</a:t>
            </a:r>
            <a:endParaRPr lang="en-GB" altLang="en-US" baseline="-25000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Text Box 3">
            <a:extLst>
              <a:ext uri="{FF2B5EF4-FFF2-40B4-BE49-F238E27FC236}">
                <a16:creationId xmlns:a16="http://schemas.microsoft.com/office/drawing/2014/main" id="{A98FD90B-53AF-3D45-9EA4-79E0783C42A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2925" y="1057275"/>
            <a:ext cx="8170863" cy="3638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 Bayesian statistics we can associate a probability with</a:t>
            </a:r>
          </a:p>
          <a:p>
            <a:pPr>
              <a:spcBef>
                <a:spcPct val="0"/>
              </a:spcBef>
              <a:spcAft>
                <a:spcPct val="40000"/>
              </a:spcAft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 hypothesis, e.g., a parameter value </a:t>
            </a:r>
            <a:r>
              <a:rPr lang="el-GR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θ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>
              <a:spcBef>
                <a:spcPct val="0"/>
              </a:spcBef>
              <a:spcAft>
                <a:spcPct val="40000"/>
              </a:spcAft>
              <a:buFontTx/>
              <a:buNone/>
            </a:pP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       Interpret probability of </a:t>
            </a:r>
            <a:r>
              <a:rPr lang="el-GR" altLang="en-US" sz="2400" i="1" dirty="0">
                <a:cs typeface="Times New Roman" panose="02020603050405020304" pitchFamily="18" charset="0"/>
              </a:rPr>
              <a:t>θ</a:t>
            </a: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as ‘degree of belief’ (subjective).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Need to start with ‘</a:t>
            </a:r>
            <a:r>
              <a:rPr lang="en-US" altLang="ja-JP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prior pdf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’</a:t>
            </a:r>
            <a:r>
              <a:rPr lang="en-US" altLang="ja-JP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l-GR" altLang="ja-JP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π</a:t>
            </a:r>
            <a:r>
              <a:rPr lang="en-US" altLang="ja-JP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(</a:t>
            </a:r>
            <a:r>
              <a:rPr lang="el-GR" altLang="ja-JP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θ</a:t>
            </a:r>
            <a:r>
              <a:rPr lang="en-US" altLang="ja-JP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), </a:t>
            </a:r>
            <a:r>
              <a:rPr lang="en-US" altLang="ja-JP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this reflects degree </a:t>
            </a:r>
          </a:p>
          <a:p>
            <a:pPr>
              <a:spcBef>
                <a:spcPct val="0"/>
              </a:spcBef>
              <a:spcAft>
                <a:spcPct val="40000"/>
              </a:spcAft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of belief about </a:t>
            </a:r>
            <a:r>
              <a:rPr lang="el-GR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θ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before doing the experiment.</a:t>
            </a:r>
          </a:p>
          <a:p>
            <a:pPr>
              <a:spcBef>
                <a:spcPct val="0"/>
              </a:spcBef>
              <a:spcAft>
                <a:spcPct val="40000"/>
              </a:spcAft>
              <a:buFontTx/>
              <a:buNone/>
            </a:pP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       Our experiment has data </a:t>
            </a:r>
            <a:r>
              <a:rPr lang="en-US" altLang="en-US" sz="2400" i="1" dirty="0">
                <a:cs typeface="Times New Roman" panose="02020603050405020304" pitchFamily="18" charset="0"/>
              </a:rPr>
              <a:t>x</a:t>
            </a: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altLang="en-US" sz="2400" dirty="0">
                <a:cs typeface="Times New Roman" panose="02020603050405020304" pitchFamily="18" charset="0"/>
              </a:rPr>
              <a:t>→</a:t>
            </a: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likelihood </a:t>
            </a:r>
            <a:r>
              <a:rPr lang="en-US" altLang="en-US" sz="2400" i="1" dirty="0">
                <a:cs typeface="Times New Roman" panose="02020603050405020304" pitchFamily="18" charset="0"/>
              </a:rPr>
              <a:t>L</a:t>
            </a:r>
            <a:r>
              <a:rPr lang="en-US" altLang="en-US" sz="2400" dirty="0">
                <a:cs typeface="Times New Roman" panose="02020603050405020304" pitchFamily="18" charset="0"/>
              </a:rPr>
              <a:t>(</a:t>
            </a:r>
            <a:r>
              <a:rPr lang="en-US" altLang="en-US" sz="2400" i="1" dirty="0">
                <a:cs typeface="Times New Roman" panose="02020603050405020304" pitchFamily="18" charset="0"/>
              </a:rPr>
              <a:t>x</a:t>
            </a:r>
            <a:r>
              <a:rPr lang="en-US" altLang="en-US" sz="2400" dirty="0">
                <a:cs typeface="Times New Roman" panose="02020603050405020304" pitchFamily="18" charset="0"/>
              </a:rPr>
              <a:t>|</a:t>
            </a:r>
            <a:r>
              <a:rPr lang="el-GR" altLang="en-US" sz="2400" i="1" dirty="0">
                <a:cs typeface="Times New Roman" panose="02020603050405020304" pitchFamily="18" charset="0"/>
              </a:rPr>
              <a:t>θ</a:t>
            </a:r>
            <a:r>
              <a:rPr lang="en-US" altLang="en-US" sz="2400" dirty="0">
                <a:cs typeface="Times New Roman" panose="02020603050405020304" pitchFamily="18" charset="0"/>
              </a:rPr>
              <a:t>)</a:t>
            </a: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Bayes’ theorem tells how our beliefs should be updated in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light of the data </a:t>
            </a:r>
            <a:r>
              <a:rPr lang="en-US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x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</a:p>
        </p:txBody>
      </p:sp>
      <p:pic>
        <p:nvPicPr>
          <p:cNvPr id="8" name="Picture 4" descr="txp_fig">
            <a:extLst>
              <a:ext uri="{FF2B5EF4-FFF2-40B4-BE49-F238E27FC236}">
                <a16:creationId xmlns:a16="http://schemas.microsoft.com/office/drawing/2014/main" id="{D1EE420D-704E-5D41-88F0-7EDDBA8A8BE0}"/>
              </a:ext>
            </a:extLst>
          </p:cNvPr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6713" y="4792663"/>
            <a:ext cx="4864100" cy="63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 Box 5">
            <a:extLst>
              <a:ext uri="{FF2B5EF4-FFF2-40B4-BE49-F238E27FC236}">
                <a16:creationId xmlns:a16="http://schemas.microsoft.com/office/drawing/2014/main" id="{BD46228F-7C48-D84D-B104-027EB09CE1F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9925" y="5572125"/>
            <a:ext cx="739785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Posterior pdf</a:t>
            </a:r>
            <a:r>
              <a:rPr lang="en-US" altLang="en-US" sz="2400" i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</a:t>
            </a:r>
            <a:r>
              <a:rPr lang="en-US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p</a:t>
            </a:r>
            <a:r>
              <a:rPr lang="en-US" altLang="en-US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(</a:t>
            </a:r>
            <a:r>
              <a:rPr lang="el-GR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θ</a:t>
            </a:r>
            <a:r>
              <a:rPr lang="en-US" altLang="en-US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|</a:t>
            </a:r>
            <a:r>
              <a:rPr lang="en-US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x</a:t>
            </a:r>
            <a:r>
              <a:rPr lang="en-US" altLang="en-US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) 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contains all our knowledge about </a:t>
            </a:r>
            <a:r>
              <a:rPr lang="el-GR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θ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7535708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540DCB8-A4A9-2048-A77B-4D88B76868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0587" y="4211990"/>
            <a:ext cx="8354717" cy="720000"/>
          </a:xfrm>
          <a:prstGeom prst="rect">
            <a:avLst/>
          </a:prstGeom>
        </p:spPr>
      </p:pic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18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CERN Summer Student Lectures / Statistics Lecture 4</a:t>
            </a: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E905DB8A-3EB0-434C-A369-06888931F10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2901" y="422275"/>
            <a:ext cx="8563882" cy="48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GB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Bayesian approach:  </a:t>
            </a:r>
            <a:r>
              <a:rPr lang="en-GB" altLang="en-US" i="1" dirty="0" err="1">
                <a:solidFill>
                  <a:srgbClr val="0070C0"/>
                </a:solidFill>
                <a:cs typeface="Times New Roman" panose="02020603050405020304" pitchFamily="18" charset="0"/>
              </a:rPr>
              <a:t>y</a:t>
            </a:r>
            <a:r>
              <a:rPr lang="en-GB" altLang="en-US" i="1" baseline="-25000" dirty="0" err="1">
                <a:solidFill>
                  <a:srgbClr val="0070C0"/>
                </a:solidFill>
                <a:cs typeface="Times New Roman" panose="02020603050405020304" pitchFamily="18" charset="0"/>
              </a:rPr>
              <a:t>i</a:t>
            </a:r>
            <a:r>
              <a:rPr lang="en-GB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 ~ </a:t>
            </a:r>
            <a:r>
              <a:rPr lang="en-GB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Gauss</a:t>
            </a:r>
            <a:r>
              <a:rPr lang="en-GB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(</a:t>
            </a:r>
            <a:r>
              <a:rPr lang="el-GR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μ</a:t>
            </a:r>
            <a:r>
              <a:rPr lang="en-GB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(</a:t>
            </a:r>
            <a:r>
              <a:rPr lang="en-GB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x</a:t>
            </a:r>
            <a:r>
              <a:rPr lang="en-GB" altLang="en-US" i="1" baseline="-25000" dirty="0">
                <a:solidFill>
                  <a:srgbClr val="0070C0"/>
                </a:solidFill>
                <a:cs typeface="Times New Roman" panose="02020603050405020304" pitchFamily="18" charset="0"/>
              </a:rPr>
              <a:t>i</a:t>
            </a:r>
            <a:r>
              <a:rPr lang="en-GB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;</a:t>
            </a:r>
            <a:r>
              <a:rPr lang="el-GR" altLang="en-US" sz="800" dirty="0">
                <a:solidFill>
                  <a:srgbClr val="0070C0"/>
                </a:solidFill>
                <a:cs typeface="Times New Roman" panose="02020603050405020304" pitchFamily="18" charset="0"/>
              </a:rPr>
              <a:t> </a:t>
            </a:r>
            <a:r>
              <a:rPr lang="el-GR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θ</a:t>
            </a:r>
            <a:r>
              <a:rPr lang="el-GR" altLang="en-US" baseline="-25000" dirty="0">
                <a:solidFill>
                  <a:srgbClr val="0070C0"/>
                </a:solidFill>
                <a:cs typeface="Times New Roman" panose="02020603050405020304" pitchFamily="18" charset="0"/>
              </a:rPr>
              <a:t>0</a:t>
            </a:r>
            <a:r>
              <a:rPr lang="en-GB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,</a:t>
            </a:r>
            <a:r>
              <a:rPr lang="el-GR" altLang="en-US" sz="800" i="1" dirty="0">
                <a:solidFill>
                  <a:srgbClr val="0070C0"/>
                </a:solidFill>
                <a:cs typeface="Times New Roman" panose="02020603050405020304" pitchFamily="18" charset="0"/>
              </a:rPr>
              <a:t> </a:t>
            </a:r>
            <a:r>
              <a:rPr lang="el-GR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θ</a:t>
            </a:r>
            <a:r>
              <a:rPr lang="en-GB" altLang="en-US" baseline="-25000" dirty="0">
                <a:solidFill>
                  <a:srgbClr val="0070C0"/>
                </a:solidFill>
                <a:cs typeface="Times New Roman" panose="02020603050405020304" pitchFamily="18" charset="0"/>
              </a:rPr>
              <a:t>1</a:t>
            </a:r>
            <a:r>
              <a:rPr lang="en-GB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), </a:t>
            </a:r>
            <a:r>
              <a:rPr lang="el-GR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σ</a:t>
            </a:r>
            <a:r>
              <a:rPr lang="en-GB" altLang="en-US" i="1" baseline="-25000" dirty="0" err="1">
                <a:solidFill>
                  <a:srgbClr val="0070C0"/>
                </a:solidFill>
                <a:cs typeface="Times New Roman" panose="02020603050405020304" pitchFamily="18" charset="0"/>
              </a:rPr>
              <a:t>i</a:t>
            </a:r>
            <a:r>
              <a:rPr lang="en-GB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) </a:t>
            </a:r>
            <a:endParaRPr lang="en-GB" altLang="en-US" baseline="-25000" dirty="0">
              <a:solidFill>
                <a:srgbClr val="0070C0"/>
              </a:solidFill>
              <a:cs typeface="Times New Roman" panose="02020603050405020304" pitchFamily="18" charset="0"/>
            </a:endParaRPr>
          </a:p>
        </p:txBody>
      </p:sp>
      <p:sp>
        <p:nvSpPr>
          <p:cNvPr id="7" name="Text Box 3">
            <a:extLst>
              <a:ext uri="{FF2B5EF4-FFF2-40B4-BE49-F238E27FC236}">
                <a16:creationId xmlns:a16="http://schemas.microsoft.com/office/drawing/2014/main" id="{3A6CB0BB-F0E7-E44B-8048-495F23E9BA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2925" y="1050925"/>
            <a:ext cx="768383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We need to associate prior probabilities with </a:t>
            </a:r>
            <a:r>
              <a:rPr lang="el-GR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θ</a:t>
            </a:r>
            <a:r>
              <a:rPr lang="en-US" altLang="en-US" sz="2400" baseline="-25000" dirty="0">
                <a:solidFill>
                  <a:srgbClr val="0070C0"/>
                </a:solidFill>
                <a:cs typeface="Times New Roman" panose="02020603050405020304" pitchFamily="18" charset="0"/>
              </a:rPr>
              <a:t>0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and </a:t>
            </a:r>
            <a:r>
              <a:rPr lang="el-GR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θ</a:t>
            </a:r>
            <a:r>
              <a:rPr lang="en-US" altLang="en-US" sz="2400" i="1" baseline="-25000" dirty="0">
                <a:solidFill>
                  <a:srgbClr val="0070C0"/>
                </a:solidFill>
                <a:cs typeface="Times New Roman" panose="02020603050405020304" pitchFamily="18" charset="0"/>
              </a:rPr>
              <a:t>1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e.g.,</a:t>
            </a:r>
          </a:p>
        </p:txBody>
      </p:sp>
      <p:sp>
        <p:nvSpPr>
          <p:cNvPr id="14" name="Text Box 10">
            <a:extLst>
              <a:ext uri="{FF2B5EF4-FFF2-40B4-BE49-F238E27FC236}">
                <a16:creationId xmlns:a16="http://schemas.microsoft.com/office/drawing/2014/main" id="{04F26023-2A6B-1448-B266-F048A8C7D5E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56513" y="5458100"/>
            <a:ext cx="2916183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Likelihood for control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measurement </a:t>
            </a:r>
            <a:r>
              <a:rPr lang="en-US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t</a:t>
            </a:r>
            <a:r>
              <a:rPr lang="en-US" altLang="en-US" sz="2400" baseline="-25000" dirty="0">
                <a:solidFill>
                  <a:srgbClr val="0070C0"/>
                </a:solidFill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15" name="Text Box 11">
            <a:extLst>
              <a:ext uri="{FF2B5EF4-FFF2-40B4-BE49-F238E27FC236}">
                <a16:creationId xmlns:a16="http://schemas.microsoft.com/office/drawing/2014/main" id="{DB862BED-9A91-7B45-8531-1C05401A8FE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84912" y="3014127"/>
            <a:ext cx="3889719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← 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‘non-informative’</a:t>
            </a:r>
            <a:r>
              <a:rPr lang="en-US" altLang="ja-JP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in any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case much broader than </a:t>
            </a:r>
            <a:r>
              <a:rPr lang="en-US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L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el-GR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θ</a:t>
            </a:r>
            <a:r>
              <a:rPr lang="en-US" altLang="en-US" sz="2400" baseline="-25000" dirty="0">
                <a:solidFill>
                  <a:srgbClr val="0070C0"/>
                </a:solidFill>
                <a:cs typeface="Times New Roman" panose="02020603050405020304" pitchFamily="18" charset="0"/>
              </a:rPr>
              <a:t>0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863478E-0784-F74C-AAFA-654B7DBE7DB0}"/>
              </a:ext>
            </a:extLst>
          </p:cNvPr>
          <p:cNvSpPr txBox="1"/>
          <p:nvPr/>
        </p:nvSpPr>
        <p:spPr>
          <a:xfrm>
            <a:off x="3198171" y="5494873"/>
            <a:ext cx="233807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Ur = “primordial”</a:t>
            </a:r>
          </a:p>
          <a:p>
            <a:pPr algn="l"/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    prior 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FD4DCFF0-5FAF-5946-8EDD-D0C96C639CE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7049" y="1872456"/>
            <a:ext cx="3365500" cy="444500"/>
          </a:xfrm>
          <a:prstGeom prst="rect">
            <a:avLst/>
          </a:prstGeom>
        </p:spPr>
      </p:pic>
      <p:sp>
        <p:nvSpPr>
          <p:cNvPr id="21" name="Text Box 10">
            <a:extLst>
              <a:ext uri="{FF2B5EF4-FFF2-40B4-BE49-F238E27FC236}">
                <a16:creationId xmlns:a16="http://schemas.microsoft.com/office/drawing/2014/main" id="{987418B0-1517-C048-8CF8-620C9BD8090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29372" y="1872456"/>
            <a:ext cx="4507799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←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suppose knowledge of </a:t>
            </a:r>
            <a:r>
              <a:rPr lang="el-GR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θ</a:t>
            </a:r>
            <a:r>
              <a:rPr lang="en-US" altLang="en-US" sz="2400" baseline="-25000" dirty="0">
                <a:solidFill>
                  <a:srgbClr val="0070C0"/>
                </a:solidFill>
                <a:cs typeface="Times New Roman" panose="02020603050405020304" pitchFamily="18" charset="0"/>
              </a:rPr>
              <a:t>0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has no influence on knowledge of </a:t>
            </a:r>
            <a:r>
              <a:rPr lang="el-GR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θ</a:t>
            </a:r>
            <a:r>
              <a:rPr lang="en-US" altLang="en-US" sz="2400" i="1" baseline="-25000" dirty="0">
                <a:solidFill>
                  <a:srgbClr val="0070C0"/>
                </a:solidFill>
                <a:cs typeface="Times New Roman" panose="02020603050405020304" pitchFamily="18" charset="0"/>
              </a:rPr>
              <a:t>1</a:t>
            </a:r>
            <a:endParaRPr lang="en-US" altLang="en-US" sz="2400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FE90B938-5256-6145-A529-D78E2DEAD41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4391" y="2982351"/>
            <a:ext cx="2260600" cy="520700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D41BC575-1F8A-FD4D-B642-7B66F4FD78A4}"/>
              </a:ext>
            </a:extLst>
          </p:cNvPr>
          <p:cNvSpPr txBox="1"/>
          <p:nvPr/>
        </p:nvSpPr>
        <p:spPr>
          <a:xfrm>
            <a:off x="607045" y="5456961"/>
            <a:ext cx="179856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prior after </a:t>
            </a:r>
            <a:r>
              <a:rPr lang="en-US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altLang="en-US" sz="2400" baseline="-25000" dirty="0">
                <a:solidFill>
                  <a:srgbClr val="0070C0"/>
                </a:solidFill>
                <a:cs typeface="Times New Roman" panose="02020603050405020304" pitchFamily="18" charset="0"/>
              </a:rPr>
              <a:t>1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</a:t>
            </a:r>
          </a:p>
          <a:p>
            <a:pPr algn="l"/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before </a:t>
            </a:r>
            <a:r>
              <a:rPr lang="en-US" sz="24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</a:p>
        </p:txBody>
      </p:sp>
      <p:sp>
        <p:nvSpPr>
          <p:cNvPr id="17" name="Line 13">
            <a:extLst>
              <a:ext uri="{FF2B5EF4-FFF2-40B4-BE49-F238E27FC236}">
                <a16:creationId xmlns:a16="http://schemas.microsoft.com/office/drawing/2014/main" id="{AE47E34B-8332-DF44-ACFB-B0C267137C01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624942" y="4870886"/>
            <a:ext cx="446316" cy="623986"/>
          </a:xfrm>
          <a:prstGeom prst="line">
            <a:avLst/>
          </a:prstGeom>
          <a:noFill/>
          <a:ln w="28575">
            <a:solidFill>
              <a:srgbClr val="CC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5" name="Line 13">
            <a:extLst>
              <a:ext uri="{FF2B5EF4-FFF2-40B4-BE49-F238E27FC236}">
                <a16:creationId xmlns:a16="http://schemas.microsoft.com/office/drawing/2014/main" id="{F2236655-2FFA-2442-8181-87D50CBBADD2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676399" y="4849246"/>
            <a:ext cx="239223" cy="481049"/>
          </a:xfrm>
          <a:prstGeom prst="line">
            <a:avLst/>
          </a:prstGeom>
          <a:noFill/>
          <a:ln w="28575">
            <a:solidFill>
              <a:srgbClr val="CC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6" name="Line 13">
            <a:extLst>
              <a:ext uri="{FF2B5EF4-FFF2-40B4-BE49-F238E27FC236}">
                <a16:creationId xmlns:a16="http://schemas.microsoft.com/office/drawing/2014/main" id="{49560FBE-8536-F74B-8E97-C399BBCC7438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6596742" y="4870885"/>
            <a:ext cx="119121" cy="512703"/>
          </a:xfrm>
          <a:prstGeom prst="line">
            <a:avLst/>
          </a:prstGeom>
          <a:noFill/>
          <a:ln w="28575">
            <a:solidFill>
              <a:srgbClr val="CC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27734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19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CERN Summer Student Lectures / Statistics Lecture 4</a:t>
            </a: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E905DB8A-3EB0-434C-A369-06888931F10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0059" y="347414"/>
            <a:ext cx="8563882" cy="48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GB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Bayesian example:  </a:t>
            </a:r>
            <a:r>
              <a:rPr lang="en-GB" altLang="en-US" i="1" dirty="0" err="1">
                <a:solidFill>
                  <a:srgbClr val="0070C0"/>
                </a:solidFill>
                <a:cs typeface="Times New Roman" panose="02020603050405020304" pitchFamily="18" charset="0"/>
              </a:rPr>
              <a:t>y</a:t>
            </a:r>
            <a:r>
              <a:rPr lang="en-GB" altLang="en-US" i="1" baseline="-25000" dirty="0" err="1">
                <a:solidFill>
                  <a:srgbClr val="0070C0"/>
                </a:solidFill>
                <a:cs typeface="Times New Roman" panose="02020603050405020304" pitchFamily="18" charset="0"/>
              </a:rPr>
              <a:t>i</a:t>
            </a:r>
            <a:r>
              <a:rPr lang="en-GB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 ~ </a:t>
            </a:r>
            <a:r>
              <a:rPr lang="en-GB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Gauss</a:t>
            </a:r>
            <a:r>
              <a:rPr lang="en-GB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(</a:t>
            </a:r>
            <a:r>
              <a:rPr lang="el-GR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μ</a:t>
            </a:r>
            <a:r>
              <a:rPr lang="en-GB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(</a:t>
            </a:r>
            <a:r>
              <a:rPr lang="en-GB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x</a:t>
            </a:r>
            <a:r>
              <a:rPr lang="en-GB" altLang="en-US" i="1" baseline="-25000" dirty="0">
                <a:solidFill>
                  <a:srgbClr val="0070C0"/>
                </a:solidFill>
                <a:cs typeface="Times New Roman" panose="02020603050405020304" pitchFamily="18" charset="0"/>
              </a:rPr>
              <a:t>i</a:t>
            </a:r>
            <a:r>
              <a:rPr lang="en-GB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;</a:t>
            </a:r>
            <a:r>
              <a:rPr lang="el-GR" altLang="en-US" sz="800" dirty="0">
                <a:solidFill>
                  <a:srgbClr val="0070C0"/>
                </a:solidFill>
                <a:cs typeface="Times New Roman" panose="02020603050405020304" pitchFamily="18" charset="0"/>
              </a:rPr>
              <a:t> </a:t>
            </a:r>
            <a:r>
              <a:rPr lang="el-GR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θ</a:t>
            </a:r>
            <a:r>
              <a:rPr lang="el-GR" altLang="en-US" baseline="-25000" dirty="0">
                <a:solidFill>
                  <a:srgbClr val="0070C0"/>
                </a:solidFill>
                <a:cs typeface="Times New Roman" panose="02020603050405020304" pitchFamily="18" charset="0"/>
              </a:rPr>
              <a:t>0</a:t>
            </a:r>
            <a:r>
              <a:rPr lang="en-GB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,</a:t>
            </a:r>
            <a:r>
              <a:rPr lang="el-GR" altLang="en-US" sz="800" i="1" dirty="0">
                <a:solidFill>
                  <a:srgbClr val="0070C0"/>
                </a:solidFill>
                <a:cs typeface="Times New Roman" panose="02020603050405020304" pitchFamily="18" charset="0"/>
              </a:rPr>
              <a:t> </a:t>
            </a:r>
            <a:r>
              <a:rPr lang="el-GR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θ</a:t>
            </a:r>
            <a:r>
              <a:rPr lang="en-GB" altLang="en-US" baseline="-25000" dirty="0">
                <a:solidFill>
                  <a:srgbClr val="0070C0"/>
                </a:solidFill>
                <a:cs typeface="Times New Roman" panose="02020603050405020304" pitchFamily="18" charset="0"/>
              </a:rPr>
              <a:t>1</a:t>
            </a:r>
            <a:r>
              <a:rPr lang="en-GB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), </a:t>
            </a:r>
            <a:r>
              <a:rPr lang="el-GR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σ</a:t>
            </a:r>
            <a:r>
              <a:rPr lang="en-GB" altLang="en-US" i="1" baseline="-25000" dirty="0" err="1">
                <a:solidFill>
                  <a:srgbClr val="0070C0"/>
                </a:solidFill>
                <a:cs typeface="Times New Roman" panose="02020603050405020304" pitchFamily="18" charset="0"/>
              </a:rPr>
              <a:t>i</a:t>
            </a:r>
            <a:r>
              <a:rPr lang="en-GB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) </a:t>
            </a:r>
            <a:endParaRPr lang="en-GB" altLang="en-US" baseline="-25000" dirty="0">
              <a:solidFill>
                <a:srgbClr val="0070C0"/>
              </a:solidFill>
              <a:cs typeface="Times New Roman" panose="02020603050405020304" pitchFamily="18" charset="0"/>
            </a:endParaRPr>
          </a:p>
        </p:txBody>
      </p:sp>
      <p:sp>
        <p:nvSpPr>
          <p:cNvPr id="8" name="Text Box 4">
            <a:extLst>
              <a:ext uri="{FF2B5EF4-FFF2-40B4-BE49-F238E27FC236}">
                <a16:creationId xmlns:a16="http://schemas.microsoft.com/office/drawing/2014/main" id="{6A111A62-D064-AC4A-A619-5D47916E6BE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1481" y="1108180"/>
            <a:ext cx="639303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Putting the ingredients into Bayes’ theorem gives:</a:t>
            </a:r>
          </a:p>
        </p:txBody>
      </p:sp>
      <p:sp>
        <p:nvSpPr>
          <p:cNvPr id="9" name="Text Box 5">
            <a:extLst>
              <a:ext uri="{FF2B5EF4-FFF2-40B4-BE49-F238E27FC236}">
                <a16:creationId xmlns:a16="http://schemas.microsoft.com/office/drawing/2014/main" id="{918FFEB2-7AD6-6843-9FC5-E346B20F7A2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1481" y="3217556"/>
            <a:ext cx="629140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posterior    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  <a:sym typeface="Symbol" pitchFamily="2" charset="2"/>
              </a:rPr>
              <a:t>∝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             likelihood         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  <a:sym typeface="Symbol" pitchFamily="2" charset="2"/>
              </a:rPr>
              <a:t>✕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  prior</a:t>
            </a:r>
          </a:p>
        </p:txBody>
      </p:sp>
      <p:sp>
        <p:nvSpPr>
          <p:cNvPr id="10" name="Line 6">
            <a:extLst>
              <a:ext uri="{FF2B5EF4-FFF2-40B4-BE49-F238E27FC236}">
                <a16:creationId xmlns:a16="http://schemas.microsoft.com/office/drawing/2014/main" id="{67F3CF4A-4100-6648-A5D4-4DCC67592D79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1063456" y="2538106"/>
            <a:ext cx="152400" cy="558800"/>
          </a:xfrm>
          <a:prstGeom prst="line">
            <a:avLst/>
          </a:prstGeom>
          <a:noFill/>
          <a:ln w="28575">
            <a:solidFill>
              <a:srgbClr val="CC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" name="Line 7">
            <a:extLst>
              <a:ext uri="{FF2B5EF4-FFF2-40B4-BE49-F238E27FC236}">
                <a16:creationId xmlns:a16="http://schemas.microsoft.com/office/drawing/2014/main" id="{A5309587-E28D-AA45-846B-7F9A6EDF45FB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4022556" y="2550806"/>
            <a:ext cx="88900" cy="520700"/>
          </a:xfrm>
          <a:prstGeom prst="line">
            <a:avLst/>
          </a:prstGeom>
          <a:noFill/>
          <a:ln w="28575">
            <a:solidFill>
              <a:srgbClr val="CC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Line 8">
            <a:extLst>
              <a:ext uri="{FF2B5EF4-FFF2-40B4-BE49-F238E27FC236}">
                <a16:creationId xmlns:a16="http://schemas.microsoft.com/office/drawing/2014/main" id="{4B875E50-71D3-3B45-8D04-CF81E03BC757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460956" y="2754006"/>
            <a:ext cx="101600" cy="368300"/>
          </a:xfrm>
          <a:prstGeom prst="line">
            <a:avLst/>
          </a:prstGeom>
          <a:noFill/>
          <a:ln w="28575">
            <a:solidFill>
              <a:srgbClr val="CC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8" name="Picture 14" descr="txp_fig">
            <a:extLst>
              <a:ext uri="{FF2B5EF4-FFF2-40B4-BE49-F238E27FC236}">
                <a16:creationId xmlns:a16="http://schemas.microsoft.com/office/drawing/2014/main" id="{C4B4A0FB-48E1-B54B-9C52-ADCEF55F6E26}"/>
              </a:ext>
            </a:extLst>
          </p:cNvPr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956" y="1895169"/>
            <a:ext cx="7758113" cy="62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89D768BF-4CA1-2E47-8595-AD1BA623A341}"/>
              </a:ext>
            </a:extLst>
          </p:cNvPr>
          <p:cNvSpPr txBox="1"/>
          <p:nvPr/>
        </p:nvSpPr>
        <p:spPr>
          <a:xfrm>
            <a:off x="353730" y="3912689"/>
            <a:ext cx="8300413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spcAft>
                <a:spcPts val="1200"/>
              </a:spcAft>
            </a:pP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Note here the likelihood only reflects the measurements </a:t>
            </a:r>
            <a:r>
              <a:rPr lang="en-US" sz="24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algn="l">
              <a:spcAft>
                <a:spcPts val="1200"/>
              </a:spcAft>
            </a:pP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information from the control measurement </a:t>
            </a:r>
            <a:r>
              <a:rPr lang="en-US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2400" baseline="-25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has been put into the prior for </a:t>
            </a:r>
            <a:r>
              <a:rPr lang="el-GR" altLang="en-US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θ</a:t>
            </a:r>
            <a:r>
              <a:rPr lang="en-US" altLang="en-US" sz="2400" baseline="-25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>
              <a:spcAft>
                <a:spcPts val="1200"/>
              </a:spcAft>
            </a:pP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We would get the same result using the likelihood </a:t>
            </a:r>
            <a:r>
              <a:rPr lang="en-US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400" b="1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sz="2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sz="2400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|</a:t>
            </a:r>
            <a:r>
              <a:rPr lang="el-GR" altLang="en-US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θ</a:t>
            </a:r>
            <a:r>
              <a:rPr lang="en-US" altLang="en-US" sz="2400" baseline="-25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l-GR" altLang="en-US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θ</a:t>
            </a:r>
            <a:r>
              <a:rPr lang="en-US" altLang="en-US" sz="2400" baseline="-25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and the constant  “Ur-prior” for </a:t>
            </a:r>
            <a:r>
              <a:rPr lang="el-GR" altLang="en-US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θ</a:t>
            </a:r>
            <a:r>
              <a:rPr lang="en-US" altLang="en-US" sz="2400" baseline="-25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0385914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2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CERN Summer Student Lectures / Statistics Lecture 4</a:t>
            </a: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4DEB660C-7221-6D4F-B0F4-7C7E9BE20775}"/>
              </a:ext>
            </a:extLst>
          </p:cNvPr>
          <p:cNvSpPr txBox="1">
            <a:spLocks noChangeArrowheads="1"/>
          </p:cNvSpPr>
          <p:nvPr/>
        </p:nvSpPr>
        <p:spPr>
          <a:xfrm>
            <a:off x="544513" y="404813"/>
            <a:ext cx="7772400" cy="1152525"/>
          </a:xfrm>
        </p:spPr>
        <p:txBody>
          <a:bodyPr/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GB" altLang="en-US" sz="3600" dirty="0">
                <a:solidFill>
                  <a:srgbClr val="CC3300"/>
                </a:solidFill>
                <a:ea typeface="ＭＳ Ｐゴシック" panose="020B0600070205080204" pitchFamily="34" charset="-128"/>
              </a:rPr>
              <a:t>Outline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9530A4B-DE84-0B46-89FB-617D21EA6F3E}"/>
              </a:ext>
            </a:extLst>
          </p:cNvPr>
          <p:cNvSpPr txBox="1"/>
          <p:nvPr/>
        </p:nvSpPr>
        <p:spPr>
          <a:xfrm>
            <a:off x="1295402" y="1741715"/>
            <a:ext cx="7424056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spcAft>
                <a:spcPts val="1200"/>
              </a:spcAft>
            </a:pPr>
            <a:r>
              <a:rPr lang="en-US"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Lecture 1:	Introduction, probability, </a:t>
            </a:r>
          </a:p>
          <a:p>
            <a:pPr algn="l">
              <a:spcAft>
                <a:spcPts val="1200"/>
              </a:spcAft>
            </a:pPr>
            <a:r>
              <a:rPr lang="en-US"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Lecture 2:  Parameter estimation</a:t>
            </a:r>
          </a:p>
          <a:p>
            <a:pPr algn="l">
              <a:spcAft>
                <a:spcPts val="1200"/>
              </a:spcAft>
            </a:pPr>
            <a:r>
              <a:rPr lang="en-US"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Lecture 3:  Hypothesis tests</a:t>
            </a:r>
          </a:p>
          <a:p>
            <a:pPr algn="l">
              <a:spcAft>
                <a:spcPts val="1200"/>
              </a:spcAft>
            </a:pP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Lecture 4:  Systematic uncertainties and further examples</a:t>
            </a: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3465C28D-7A92-4447-8021-E731698B557B}"/>
              </a:ext>
            </a:extLst>
          </p:cNvPr>
          <p:cNvCxnSpPr/>
          <p:nvPr/>
        </p:nvCxnSpPr>
        <p:spPr>
          <a:xfrm>
            <a:off x="522514" y="3526974"/>
            <a:ext cx="533400" cy="0"/>
          </a:xfrm>
          <a:prstGeom prst="straightConnector1">
            <a:avLst/>
          </a:prstGeom>
          <a:ln>
            <a:solidFill>
              <a:srgbClr val="CC3300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386303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20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CERN Summer Student Lectures / Statistics Lecture 4</a:t>
            </a: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CD7638BD-C069-DF46-A91C-BA0ED74C4724}"/>
              </a:ext>
            </a:extLst>
          </p:cNvPr>
          <p:cNvSpPr>
            <a:spLocks noChangeArrowheads="1"/>
          </p:cNvSpPr>
          <p:nvPr/>
        </p:nvSpPr>
        <p:spPr bwMode="auto">
          <a:xfrm>
            <a:off x="930956" y="276530"/>
            <a:ext cx="7030357" cy="423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GB" altLang="en-US" sz="36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Marginalizing the posterior pdf</a:t>
            </a:r>
            <a:endParaRPr lang="en-GB" altLang="en-US" sz="3600" baseline="-25000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Text Box 3">
            <a:extLst>
              <a:ext uri="{FF2B5EF4-FFF2-40B4-BE49-F238E27FC236}">
                <a16:creationId xmlns:a16="http://schemas.microsoft.com/office/drawing/2014/main" id="{D8FBBB2E-C41B-004F-8689-DE3C79381DB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6724" y="5530465"/>
            <a:ext cx="8241847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For this example, numbers come out same as in frequentist approach, but interpretation different.  </a:t>
            </a:r>
          </a:p>
        </p:txBody>
      </p:sp>
      <p:sp>
        <p:nvSpPr>
          <p:cNvPr id="8" name="Text Box 4">
            <a:extLst>
              <a:ext uri="{FF2B5EF4-FFF2-40B4-BE49-F238E27FC236}">
                <a16:creationId xmlns:a16="http://schemas.microsoft.com/office/drawing/2014/main" id="{DBFA81CB-E97E-EF44-BA52-218E1CB15DA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7118" y="900981"/>
            <a:ext cx="749025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We then integrate (marginalize)  </a:t>
            </a:r>
            <a:r>
              <a:rPr lang="en-US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p</a:t>
            </a:r>
            <a:r>
              <a:rPr lang="en-US" altLang="en-US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(</a:t>
            </a:r>
            <a:r>
              <a:rPr lang="el-GR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θ</a:t>
            </a:r>
            <a:r>
              <a:rPr lang="en-US" altLang="en-US" sz="2400" baseline="-25000" dirty="0">
                <a:solidFill>
                  <a:srgbClr val="0070C0"/>
                </a:solidFill>
                <a:cs typeface="Times New Roman" panose="02020603050405020304" pitchFamily="18" charset="0"/>
              </a:rPr>
              <a:t>0</a:t>
            </a:r>
            <a:r>
              <a:rPr lang="en-US" altLang="en-US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,</a:t>
            </a:r>
            <a:r>
              <a:rPr lang="en-US" altLang="en-US" sz="800" dirty="0">
                <a:solidFill>
                  <a:srgbClr val="0070C0"/>
                </a:solidFill>
                <a:cs typeface="Times New Roman" panose="02020603050405020304" pitchFamily="18" charset="0"/>
              </a:rPr>
              <a:t> </a:t>
            </a:r>
            <a:r>
              <a:rPr lang="el-GR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θ</a:t>
            </a:r>
            <a:r>
              <a:rPr lang="en-US" altLang="en-US" sz="2400" baseline="-25000" dirty="0">
                <a:solidFill>
                  <a:srgbClr val="0070C0"/>
                </a:solidFill>
                <a:cs typeface="Times New Roman" panose="02020603050405020304" pitchFamily="18" charset="0"/>
              </a:rPr>
              <a:t>1</a:t>
            </a:r>
            <a:r>
              <a:rPr lang="en-US" altLang="en-US" sz="800" baseline="-25000" dirty="0">
                <a:solidFill>
                  <a:srgbClr val="0070C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|</a:t>
            </a:r>
            <a:r>
              <a:rPr lang="en-US" altLang="en-US" sz="800" dirty="0">
                <a:solidFill>
                  <a:srgbClr val="0070C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b="1" i="1" dirty="0">
                <a:solidFill>
                  <a:srgbClr val="0070C0"/>
                </a:solidFill>
                <a:cs typeface="Times New Roman" panose="02020603050405020304" pitchFamily="18" charset="0"/>
              </a:rPr>
              <a:t>y</a:t>
            </a:r>
            <a:r>
              <a:rPr lang="en-US" altLang="en-US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) 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to find </a:t>
            </a:r>
            <a:r>
              <a:rPr lang="en-US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p</a:t>
            </a:r>
            <a:r>
              <a:rPr lang="en-US" altLang="en-US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(</a:t>
            </a:r>
            <a:r>
              <a:rPr lang="el-GR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θ</a:t>
            </a:r>
            <a:r>
              <a:rPr lang="en-US" altLang="en-US" sz="2400" baseline="-25000" dirty="0">
                <a:solidFill>
                  <a:srgbClr val="0070C0"/>
                </a:solidFill>
                <a:cs typeface="Times New Roman" panose="02020603050405020304" pitchFamily="18" charset="0"/>
              </a:rPr>
              <a:t>0</a:t>
            </a:r>
            <a:r>
              <a:rPr lang="en-US" altLang="en-US" sz="800" dirty="0">
                <a:solidFill>
                  <a:srgbClr val="0070C0"/>
                </a:solidFill>
                <a:cs typeface="Times New Roman" panose="02020603050405020304" pitchFamily="18" charset="0"/>
              </a:rPr>
              <a:t>  </a:t>
            </a:r>
            <a:r>
              <a:rPr lang="en-US" altLang="en-US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|</a:t>
            </a:r>
            <a:r>
              <a:rPr lang="en-US" altLang="en-US" sz="800" dirty="0">
                <a:solidFill>
                  <a:srgbClr val="0070C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b="1" i="1" dirty="0">
                <a:solidFill>
                  <a:srgbClr val="0070C0"/>
                </a:solidFill>
                <a:cs typeface="Times New Roman" panose="02020603050405020304" pitchFamily="18" charset="0"/>
              </a:rPr>
              <a:t>y</a:t>
            </a:r>
            <a:r>
              <a:rPr lang="en-US" altLang="en-US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):</a:t>
            </a:r>
          </a:p>
        </p:txBody>
      </p:sp>
      <p:sp>
        <p:nvSpPr>
          <p:cNvPr id="10" name="Text Box 6">
            <a:extLst>
              <a:ext uri="{FF2B5EF4-FFF2-40B4-BE49-F238E27FC236}">
                <a16:creationId xmlns:a16="http://schemas.microsoft.com/office/drawing/2014/main" id="{6887CBB4-D650-724E-B6A8-1ABE95E1A22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7118" y="2467136"/>
            <a:ext cx="686284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 this example we can do the integral (rare).  We find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DA6FE981-8F72-A348-9B51-60CCBD7D15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32838" y="4955299"/>
            <a:ext cx="1384300" cy="48260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F6A9A937-2943-874B-914A-2A4A6D1669D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03285" y="4093641"/>
            <a:ext cx="2717800" cy="444500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0B311582-B91B-E241-9FF7-E19447093F81}"/>
              </a:ext>
            </a:extLst>
          </p:cNvPr>
          <p:cNvSpPr txBox="1"/>
          <p:nvPr/>
        </p:nvSpPr>
        <p:spPr>
          <a:xfrm>
            <a:off x="4221480" y="4897086"/>
            <a:ext cx="241277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(same as for MLE)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CBC10F9A-AF57-FC4E-876D-891DEF12595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32908" y="3017158"/>
            <a:ext cx="4533900" cy="889000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A5C355D8-A1E4-3247-954E-8E6CFF62FEA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61029" y="1512588"/>
            <a:ext cx="3835400" cy="901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43831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21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CERN Summer Student Lectures / Statistics Lecture 4</a:t>
            </a: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B8DDBB2F-6476-444D-8F23-CCEBBD9E36F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1025" y="333375"/>
            <a:ext cx="7588250" cy="423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GB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Marginalization with MCMC</a:t>
            </a:r>
            <a:endParaRPr lang="en-GB" altLang="en-US" baseline="-25000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Text Box 3">
            <a:extLst>
              <a:ext uri="{FF2B5EF4-FFF2-40B4-BE49-F238E27FC236}">
                <a16:creationId xmlns:a16="http://schemas.microsoft.com/office/drawing/2014/main" id="{987E439B-17AF-D34F-8D9F-D21809F5457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1025" y="930275"/>
            <a:ext cx="56610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Bayesian computations involve integrals like</a:t>
            </a:r>
          </a:p>
        </p:txBody>
      </p:sp>
      <p:pic>
        <p:nvPicPr>
          <p:cNvPr id="8" name="Picture 4" descr="txp_fig">
            <a:extLst>
              <a:ext uri="{FF2B5EF4-FFF2-40B4-BE49-F238E27FC236}">
                <a16:creationId xmlns:a16="http://schemas.microsoft.com/office/drawing/2014/main" id="{25C10FA3-747F-594B-9C19-FD73F47A7364}"/>
              </a:ext>
            </a:extLst>
          </p:cNvPr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4413" y="1560513"/>
            <a:ext cx="3352800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 Box 5">
            <a:extLst>
              <a:ext uri="{FF2B5EF4-FFF2-40B4-BE49-F238E27FC236}">
                <a16:creationId xmlns:a16="http://schemas.microsoft.com/office/drawing/2014/main" id="{F316EB8F-1D06-124B-BCA7-3136950B6A5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1026" y="2136775"/>
            <a:ext cx="8279946" cy="43057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often high dimensionality and impossible in closed form,</a:t>
            </a:r>
          </a:p>
          <a:p>
            <a:pPr>
              <a:spcBef>
                <a:spcPct val="0"/>
              </a:spcBef>
              <a:spcAft>
                <a:spcPct val="40000"/>
              </a:spcAft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also impossible with ‘normal’ acceptance-rejection Monte Carlo.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Markov Chain Monte Carlo (MCMC) has revolutionized</a:t>
            </a:r>
          </a:p>
          <a:p>
            <a:pPr>
              <a:spcBef>
                <a:spcPct val="0"/>
              </a:spcBef>
              <a:spcAft>
                <a:spcPct val="40000"/>
              </a:spcAft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Bayesian computation. 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MCMC (e.g., Metropolis-Hastings algorithm) generates </a:t>
            </a:r>
          </a:p>
          <a:p>
            <a:pPr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correlated sequence of random numbers: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cannot use for many applications, e.g., detector MC;</a:t>
            </a:r>
          </a:p>
          <a:p>
            <a:pPr>
              <a:spcBef>
                <a:spcPct val="0"/>
              </a:spcBef>
              <a:spcAft>
                <a:spcPct val="40000"/>
              </a:spcAft>
              <a:buFontTx/>
              <a:buNone/>
            </a:pP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	effective stat. error greater than if all values independent</a:t>
            </a:r>
            <a:r>
              <a:rPr lang="en-US" altLang="en-US" sz="2400" i="1" dirty="0">
                <a:latin typeface="Calibri" panose="020F0502020204030204" pitchFamily="34" charset="0"/>
                <a:cs typeface="Calibri" panose="020F0502020204030204" pitchFamily="34" charset="0"/>
              </a:rPr>
              <a:t> .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Basic idea:  sample multidimensional </a:t>
            </a:r>
            <a:r>
              <a:rPr lang="el-GR" altLang="en-US" sz="2400" b="1" i="1" dirty="0">
                <a:solidFill>
                  <a:srgbClr val="0070C0"/>
                </a:solidFill>
                <a:cs typeface="Times New Roman" panose="02020603050405020304" pitchFamily="18" charset="0"/>
              </a:rPr>
              <a:t>θ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but look only at distribution of parameters of interest. </a:t>
            </a:r>
          </a:p>
        </p:txBody>
      </p:sp>
    </p:spTree>
    <p:extLst>
      <p:ext uri="{BB962C8B-B14F-4D97-AF65-F5344CB8AC3E}">
        <p14:creationId xmlns:p14="http://schemas.microsoft.com/office/powerpoint/2010/main" val="38819054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22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CERN Summer Student Lectures / Statistics Lecture 4</a:t>
            </a: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C555B16A-FC5A-6743-9632-3E9923DF426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1800" y="404813"/>
            <a:ext cx="8223250" cy="423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GB" altLang="en-US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MCMC basics:  Metropolis-Hastings algorithm</a:t>
            </a:r>
            <a:endParaRPr lang="en-GB" altLang="en-US" baseline="-2500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Text Box 6">
            <a:extLst>
              <a:ext uri="{FF2B5EF4-FFF2-40B4-BE49-F238E27FC236}">
                <a16:creationId xmlns:a16="http://schemas.microsoft.com/office/drawing/2014/main" id="{EA04EB73-8E7E-3442-B63F-A2F61D8C43E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50925" y="2098675"/>
            <a:ext cx="302845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latin typeface="Calibri" panose="020F0502020204030204" pitchFamily="34" charset="0"/>
                <a:cs typeface="Calibri" panose="020F0502020204030204" pitchFamily="34" charset="0"/>
              </a:rPr>
              <a:t>1)  Start at some point </a:t>
            </a:r>
          </a:p>
        </p:txBody>
      </p:sp>
      <p:pic>
        <p:nvPicPr>
          <p:cNvPr id="11" name="Picture 7" descr="txp_fig">
            <a:extLst>
              <a:ext uri="{FF2B5EF4-FFF2-40B4-BE49-F238E27FC236}">
                <a16:creationId xmlns:a16="http://schemas.microsoft.com/office/drawing/2014/main" id="{E9D0C759-C199-DA4B-9C6E-007F3725C6B4}"/>
              </a:ext>
            </a:extLst>
          </p:cNvPr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7163" y="2144713"/>
            <a:ext cx="292100" cy="38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 Box 8">
            <a:extLst>
              <a:ext uri="{FF2B5EF4-FFF2-40B4-BE49-F238E27FC236}">
                <a16:creationId xmlns:a16="http://schemas.microsoft.com/office/drawing/2014/main" id="{E62939E1-B259-E241-98DF-7816E50BD5A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38225" y="2733675"/>
            <a:ext cx="187134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latin typeface="Calibri" panose="020F0502020204030204" pitchFamily="34" charset="0"/>
                <a:cs typeface="Calibri" panose="020F0502020204030204" pitchFamily="34" charset="0"/>
              </a:rPr>
              <a:t>2)  Generate  </a:t>
            </a:r>
          </a:p>
        </p:txBody>
      </p:sp>
      <p:sp>
        <p:nvSpPr>
          <p:cNvPr id="13" name="Line 9">
            <a:extLst>
              <a:ext uri="{FF2B5EF4-FFF2-40B4-BE49-F238E27FC236}">
                <a16:creationId xmlns:a16="http://schemas.microsoft.com/office/drawing/2014/main" id="{40336A20-CDA7-3247-9CEA-87AD97126A4E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610100" y="2476500"/>
            <a:ext cx="584200" cy="317500"/>
          </a:xfrm>
          <a:prstGeom prst="line">
            <a:avLst/>
          </a:prstGeom>
          <a:noFill/>
          <a:ln w="28575">
            <a:solidFill>
              <a:srgbClr val="CC3300"/>
            </a:solidFill>
            <a:round/>
            <a:headEnd/>
            <a:tailEnd type="triangle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4" name="Text Box 10">
            <a:extLst>
              <a:ext uri="{FF2B5EF4-FFF2-40B4-BE49-F238E27FC236}">
                <a16:creationId xmlns:a16="http://schemas.microsoft.com/office/drawing/2014/main" id="{797D71AD-24E8-F54F-AC8A-43D024912C3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97555" y="1745283"/>
            <a:ext cx="3257495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Proposal density </a:t>
            </a:r>
            <a:r>
              <a:rPr lang="en-US" altLang="en-US" sz="2400" i="1" dirty="0">
                <a:cs typeface="Times New Roman" panose="02020603050405020304" pitchFamily="18" charset="0"/>
              </a:rPr>
              <a:t>q</a:t>
            </a: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el-GR" altLang="en-US" sz="2400" b="1" i="1" dirty="0">
                <a:cs typeface="Times New Roman" panose="02020603050405020304" pitchFamily="18" charset="0"/>
              </a:rPr>
              <a:t>θ</a:t>
            </a: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; </a:t>
            </a:r>
            <a:r>
              <a:rPr lang="el-GR" altLang="en-US" sz="2400" b="1" i="1" dirty="0">
                <a:cs typeface="Times New Roman" panose="02020603050405020304" pitchFamily="18" charset="0"/>
              </a:rPr>
              <a:t>θ</a:t>
            </a:r>
            <a:r>
              <a:rPr lang="en-US" altLang="en-US" sz="2400" baseline="-25000" dirty="0">
                <a:cs typeface="Times New Roman" panose="02020603050405020304" pitchFamily="18" charset="0"/>
              </a:rPr>
              <a:t>0</a:t>
            </a:r>
            <a:r>
              <a:rPr lang="en-US" altLang="en-US" sz="800" baseline="-25000" dirty="0">
                <a:cs typeface="Times New Roman" panose="02020603050405020304" pitchFamily="18" charset="0"/>
              </a:rPr>
              <a:t> </a:t>
            </a: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e.g. Gaussian </a:t>
            </a:r>
            <a:r>
              <a:rPr lang="en-US" alt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centred</a:t>
            </a:r>
            <a:endParaRPr lang="en-US" alt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about </a:t>
            </a:r>
            <a:r>
              <a:rPr lang="el-GR" altLang="en-US" sz="2400" b="1" i="1" dirty="0">
                <a:cs typeface="Times New Roman" panose="02020603050405020304" pitchFamily="18" charset="0"/>
              </a:rPr>
              <a:t>θ</a:t>
            </a:r>
            <a:r>
              <a:rPr lang="en-US" altLang="en-US" sz="2400" baseline="-25000" dirty="0">
                <a:cs typeface="Times New Roman" panose="02020603050405020304" pitchFamily="18" charset="0"/>
              </a:rPr>
              <a:t>0</a:t>
            </a:r>
            <a:endParaRPr lang="en-US" alt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" name="Text Box 12">
            <a:extLst>
              <a:ext uri="{FF2B5EF4-FFF2-40B4-BE49-F238E27FC236}">
                <a16:creationId xmlns:a16="http://schemas.microsoft.com/office/drawing/2014/main" id="{541F6FB5-E930-374B-9533-223349FDFDF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38225" y="3394075"/>
            <a:ext cx="241348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3)  Form test ratio</a:t>
            </a:r>
          </a:p>
        </p:txBody>
      </p:sp>
      <p:sp>
        <p:nvSpPr>
          <p:cNvPr id="17" name="Text Box 13">
            <a:extLst>
              <a:ext uri="{FF2B5EF4-FFF2-40B4-BE49-F238E27FC236}">
                <a16:creationId xmlns:a16="http://schemas.microsoft.com/office/drawing/2014/main" id="{715402D6-6BCD-0241-BE52-B3870CBCB52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38225" y="4079875"/>
            <a:ext cx="173348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latin typeface="Calibri" panose="020F0502020204030204" pitchFamily="34" charset="0"/>
                <a:cs typeface="Calibri" panose="020F0502020204030204" pitchFamily="34" charset="0"/>
              </a:rPr>
              <a:t>4)  Generate</a:t>
            </a:r>
          </a:p>
        </p:txBody>
      </p:sp>
      <p:pic>
        <p:nvPicPr>
          <p:cNvPr id="18" name="Picture 14" descr="txp_fig">
            <a:extLst>
              <a:ext uri="{FF2B5EF4-FFF2-40B4-BE49-F238E27FC236}">
                <a16:creationId xmlns:a16="http://schemas.microsoft.com/office/drawing/2014/main" id="{36ECF902-8EDD-274A-A57D-B8770C9E03B8}"/>
              </a:ext>
            </a:extLst>
          </p:cNvPr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9713" y="4168775"/>
            <a:ext cx="2566987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Text Box 15">
            <a:extLst>
              <a:ext uri="{FF2B5EF4-FFF2-40B4-BE49-F238E27FC236}">
                <a16:creationId xmlns:a16="http://schemas.microsoft.com/office/drawing/2014/main" id="{7C0ECDF3-E1B7-2841-AED7-EA6953C102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50925" y="4752975"/>
            <a:ext cx="74251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latin typeface="Calibri" panose="020F0502020204030204" pitchFamily="34" charset="0"/>
                <a:cs typeface="Calibri" panose="020F0502020204030204" pitchFamily="34" charset="0"/>
              </a:rPr>
              <a:t>5)  If</a:t>
            </a:r>
          </a:p>
        </p:txBody>
      </p:sp>
      <p:sp>
        <p:nvSpPr>
          <p:cNvPr id="20" name="Text Box 16">
            <a:extLst>
              <a:ext uri="{FF2B5EF4-FFF2-40B4-BE49-F238E27FC236}">
                <a16:creationId xmlns:a16="http://schemas.microsoft.com/office/drawing/2014/main" id="{0804C4A5-B029-BA44-BB7A-0F2D12C69E7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57325" y="5337175"/>
            <a:ext cx="6832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latin typeface="Calibri" panose="020F0502020204030204" pitchFamily="34" charset="0"/>
                <a:cs typeface="Calibri" panose="020F0502020204030204" pitchFamily="34" charset="0"/>
              </a:rPr>
              <a:t>else</a:t>
            </a:r>
          </a:p>
        </p:txBody>
      </p:sp>
      <p:sp>
        <p:nvSpPr>
          <p:cNvPr id="21" name="Text Box 17">
            <a:extLst>
              <a:ext uri="{FF2B5EF4-FFF2-40B4-BE49-F238E27FC236}">
                <a16:creationId xmlns:a16="http://schemas.microsoft.com/office/drawing/2014/main" id="{7A8A4F39-0E5B-804D-AC96-ADAE931268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49825" y="4727575"/>
            <a:ext cx="319113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latin typeface="Calibri" panose="020F0502020204030204" pitchFamily="34" charset="0"/>
                <a:cs typeface="Calibri" panose="020F0502020204030204" pitchFamily="34" charset="0"/>
              </a:rPr>
              <a:t>move to proposed point</a:t>
            </a:r>
          </a:p>
        </p:txBody>
      </p:sp>
      <p:sp>
        <p:nvSpPr>
          <p:cNvPr id="22" name="Text Box 18">
            <a:extLst>
              <a:ext uri="{FF2B5EF4-FFF2-40B4-BE49-F238E27FC236}">
                <a16:creationId xmlns:a16="http://schemas.microsoft.com/office/drawing/2014/main" id="{9B8059B0-B182-064D-902B-BCC336176DB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24425" y="5362575"/>
            <a:ext cx="250549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latin typeface="Calibri" panose="020F0502020204030204" pitchFamily="34" charset="0"/>
                <a:cs typeface="Calibri" panose="020F0502020204030204" pitchFamily="34" charset="0"/>
              </a:rPr>
              <a:t>old point repeated</a:t>
            </a:r>
          </a:p>
        </p:txBody>
      </p:sp>
      <p:sp>
        <p:nvSpPr>
          <p:cNvPr id="23" name="Line 19">
            <a:extLst>
              <a:ext uri="{FF2B5EF4-FFF2-40B4-BE49-F238E27FC236}">
                <a16:creationId xmlns:a16="http://schemas.microsoft.com/office/drawing/2014/main" id="{91792C3E-9CA0-8343-8A0D-7BE1E0290F4B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495800" y="4991100"/>
            <a:ext cx="355600" cy="0"/>
          </a:xfrm>
          <a:prstGeom prst="line">
            <a:avLst/>
          </a:prstGeom>
          <a:noFill/>
          <a:ln w="28575">
            <a:solidFill>
              <a:srgbClr val="CC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4" name="Line 20">
            <a:extLst>
              <a:ext uri="{FF2B5EF4-FFF2-40B4-BE49-F238E27FC236}">
                <a16:creationId xmlns:a16="http://schemas.microsoft.com/office/drawing/2014/main" id="{C75D4D54-CEE1-A74E-B80C-9FD639567C04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521200" y="5613400"/>
            <a:ext cx="355600" cy="0"/>
          </a:xfrm>
          <a:prstGeom prst="line">
            <a:avLst/>
          </a:prstGeom>
          <a:noFill/>
          <a:ln w="28575">
            <a:solidFill>
              <a:srgbClr val="CC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5" name="Text Box 21">
            <a:extLst>
              <a:ext uri="{FF2B5EF4-FFF2-40B4-BE49-F238E27FC236}">
                <a16:creationId xmlns:a16="http://schemas.microsoft.com/office/drawing/2014/main" id="{9085A7C3-BB88-A040-8C98-ADAF091DEA7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76325" y="5908675"/>
            <a:ext cx="139993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latin typeface="Calibri" panose="020F0502020204030204" pitchFamily="34" charset="0"/>
                <a:cs typeface="Calibri" panose="020F0502020204030204" pitchFamily="34" charset="0"/>
              </a:rPr>
              <a:t>6)  Iterate</a:t>
            </a:r>
          </a:p>
        </p:txBody>
      </p:sp>
      <p:pic>
        <p:nvPicPr>
          <p:cNvPr id="26" name="Picture 22" descr="txp_fig">
            <a:extLst>
              <a:ext uri="{FF2B5EF4-FFF2-40B4-BE49-F238E27FC236}">
                <a16:creationId xmlns:a16="http://schemas.microsoft.com/office/drawing/2014/main" id="{76A51024-D01A-DE40-96D6-58CDE72394D0}"/>
              </a:ext>
            </a:extLst>
          </p:cNvPr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5588" y="2784475"/>
            <a:ext cx="1644650" cy="38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" name="Picture 25" descr="txp_fig">
            <a:extLst>
              <a:ext uri="{FF2B5EF4-FFF2-40B4-BE49-F238E27FC236}">
                <a16:creationId xmlns:a16="http://schemas.microsoft.com/office/drawing/2014/main" id="{78792A1F-0321-1843-AC4F-93D170499A78}"/>
              </a:ext>
            </a:extLst>
          </p:cNvPr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5109" y="3188380"/>
            <a:ext cx="3873500" cy="860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" name="Picture 26" descr="txp_fig">
            <a:extLst>
              <a:ext uri="{FF2B5EF4-FFF2-40B4-BE49-F238E27FC236}">
                <a16:creationId xmlns:a16="http://schemas.microsoft.com/office/drawing/2014/main" id="{863BD490-6B18-8143-BD6E-C7F97E1F5798}"/>
              </a:ext>
            </a:extLst>
          </p:cNvPr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7713" y="4772025"/>
            <a:ext cx="2259012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" name="Picture 27" descr="txp_fig">
            <a:extLst>
              <a:ext uri="{FF2B5EF4-FFF2-40B4-BE49-F238E27FC236}">
                <a16:creationId xmlns:a16="http://schemas.microsoft.com/office/drawing/2014/main" id="{EB26D387-921D-E14B-B45E-45B7BF1E8481}"/>
              </a:ext>
            </a:extLst>
          </p:cNvPr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3413" y="5421313"/>
            <a:ext cx="1090612" cy="38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 Box 3">
            <a:extLst>
              <a:ext uri="{FF2B5EF4-FFF2-40B4-BE49-F238E27FC236}">
                <a16:creationId xmlns:a16="http://schemas.microsoft.com/office/drawing/2014/main" id="{75F88BEF-1693-9A5E-5405-C35EC770487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1025" y="930275"/>
            <a:ext cx="7977188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Goal:  given an</a:t>
            </a:r>
            <a:r>
              <a:rPr lang="en-US" altLang="en-US" sz="2400" i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n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-dimensional pdf </a:t>
            </a:r>
            <a:r>
              <a:rPr lang="en-US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p</a:t>
            </a:r>
            <a:r>
              <a:rPr lang="en-US" altLang="en-US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(</a:t>
            </a:r>
            <a:r>
              <a:rPr lang="el-GR" altLang="en-US" sz="2400" b="1" i="1" dirty="0">
                <a:solidFill>
                  <a:srgbClr val="0070C0"/>
                </a:solidFill>
                <a:cs typeface="Times New Roman" panose="02020603050405020304" pitchFamily="18" charset="0"/>
              </a:rPr>
              <a:t>θ</a:t>
            </a:r>
            <a:r>
              <a:rPr lang="en-US" altLang="en-US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) 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up to a proportionality constant, generate a sequence of points </a:t>
            </a:r>
            <a:r>
              <a:rPr lang="el-GR" altLang="en-US" sz="2400" b="1" i="1" dirty="0">
                <a:solidFill>
                  <a:srgbClr val="0070C0"/>
                </a:solidFill>
                <a:cs typeface="Times New Roman" panose="02020603050405020304" pitchFamily="18" charset="0"/>
              </a:rPr>
              <a:t>θ</a:t>
            </a:r>
            <a:r>
              <a:rPr lang="en-US" altLang="en-US" sz="2400" baseline="-25000" dirty="0">
                <a:solidFill>
                  <a:srgbClr val="0070C0"/>
                </a:solidFill>
                <a:cs typeface="Times New Roman" panose="02020603050405020304" pitchFamily="18" charset="0"/>
              </a:rPr>
              <a:t>1</a:t>
            </a:r>
            <a:r>
              <a:rPr lang="en-US" altLang="en-US" sz="800" baseline="-25000" dirty="0">
                <a:solidFill>
                  <a:srgbClr val="0070C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l-GR" altLang="en-US" sz="2400" b="1" i="1" dirty="0">
                <a:solidFill>
                  <a:srgbClr val="0070C0"/>
                </a:solidFill>
                <a:cs typeface="Times New Roman" panose="02020603050405020304" pitchFamily="18" charset="0"/>
              </a:rPr>
              <a:t>θ</a:t>
            </a:r>
            <a:r>
              <a:rPr lang="en-US" altLang="en-US" sz="2400" baseline="-25000" dirty="0">
                <a:solidFill>
                  <a:srgbClr val="0070C0"/>
                </a:solidFill>
                <a:cs typeface="Times New Roman" panose="02020603050405020304" pitchFamily="18" charset="0"/>
              </a:rPr>
              <a:t>2</a:t>
            </a:r>
            <a:r>
              <a:rPr lang="en-US" altLang="en-US" sz="800" baseline="-25000" dirty="0">
                <a:solidFill>
                  <a:srgbClr val="0070C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l-GR" altLang="en-US" sz="2400" b="1" i="1" dirty="0">
                <a:solidFill>
                  <a:srgbClr val="0070C0"/>
                </a:solidFill>
                <a:cs typeface="Times New Roman" panose="02020603050405020304" pitchFamily="18" charset="0"/>
              </a:rPr>
              <a:t>θ</a:t>
            </a:r>
            <a:r>
              <a:rPr lang="en-US" altLang="en-US" sz="2400" baseline="-25000" dirty="0">
                <a:solidFill>
                  <a:srgbClr val="0070C0"/>
                </a:solidFill>
                <a:cs typeface="Times New Roman" panose="02020603050405020304" pitchFamily="18" charset="0"/>
              </a:rPr>
              <a:t>3</a:t>
            </a:r>
            <a:r>
              <a:rPr lang="en-US" altLang="en-US" sz="800" baseline="-25000" dirty="0">
                <a:solidFill>
                  <a:srgbClr val="0070C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,... </a:t>
            </a:r>
          </a:p>
        </p:txBody>
      </p:sp>
    </p:spTree>
    <p:extLst>
      <p:ext uri="{BB962C8B-B14F-4D97-AF65-F5344CB8AC3E}">
        <p14:creationId xmlns:p14="http://schemas.microsoft.com/office/powerpoint/2010/main" val="30803861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23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CERN Summer Student Lectures / Statistics Lecture 4</a:t>
            </a: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D684492E-91C6-1C49-9985-779E8251D17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17148" y="369070"/>
            <a:ext cx="5645150" cy="423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GB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Metropolis-Hastings (continued)</a:t>
            </a:r>
            <a:endParaRPr lang="en-GB" altLang="en-US" baseline="-25000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Text Box 3">
            <a:extLst>
              <a:ext uri="{FF2B5EF4-FFF2-40B4-BE49-F238E27FC236}">
                <a16:creationId xmlns:a16="http://schemas.microsoft.com/office/drawing/2014/main" id="{591736F5-2E7C-F94F-A840-E70B48CC58B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3895" y="917575"/>
            <a:ext cx="8371074" cy="17235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This rule produces a </a:t>
            </a:r>
            <a:r>
              <a:rPr lang="en-US" altLang="en-US" sz="2400" i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correlated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sequence of points (note how </a:t>
            </a:r>
          </a:p>
          <a:p>
            <a:pPr>
              <a:spcBef>
                <a:spcPct val="0"/>
              </a:spcBef>
              <a:spcAft>
                <a:spcPts val="1200"/>
              </a:spcAft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each new point depends on the previous one).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Still works if </a:t>
            </a:r>
            <a:r>
              <a:rPr lang="en-US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p</a:t>
            </a:r>
            <a:r>
              <a:rPr lang="en-US" altLang="en-US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(</a:t>
            </a:r>
            <a:r>
              <a:rPr lang="el-GR" altLang="en-US" sz="2400" b="1" i="1" dirty="0">
                <a:solidFill>
                  <a:srgbClr val="0070C0"/>
                </a:solidFill>
                <a:cs typeface="Times New Roman" panose="02020603050405020304" pitchFamily="18" charset="0"/>
              </a:rPr>
              <a:t>θ</a:t>
            </a:r>
            <a:r>
              <a:rPr lang="en-US" altLang="en-US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)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is known only as a proportionality, which is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usually what we have from Bayes’ theorem: </a:t>
            </a:r>
            <a:r>
              <a:rPr lang="en-US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p</a:t>
            </a:r>
            <a:r>
              <a:rPr lang="en-US" altLang="en-US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(</a:t>
            </a:r>
            <a:r>
              <a:rPr lang="el-GR" altLang="en-US" sz="2400" b="1" i="1" dirty="0">
                <a:solidFill>
                  <a:srgbClr val="0070C0"/>
                </a:solidFill>
                <a:cs typeface="Times New Roman" panose="02020603050405020304" pitchFamily="18" charset="0"/>
              </a:rPr>
              <a:t>θ</a:t>
            </a:r>
            <a:r>
              <a:rPr lang="en-US" altLang="en-US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|</a:t>
            </a:r>
            <a:r>
              <a:rPr lang="en-US" altLang="en-US" sz="2400" b="1" i="1" dirty="0">
                <a:solidFill>
                  <a:srgbClr val="0070C0"/>
                </a:solidFill>
                <a:cs typeface="Times New Roman" panose="02020603050405020304" pitchFamily="18" charset="0"/>
              </a:rPr>
              <a:t>x</a:t>
            </a:r>
            <a:r>
              <a:rPr lang="en-US" altLang="en-US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) ∝ </a:t>
            </a:r>
            <a:r>
              <a:rPr lang="en-US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p</a:t>
            </a:r>
            <a:r>
              <a:rPr lang="en-US" altLang="en-US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(</a:t>
            </a:r>
            <a:r>
              <a:rPr lang="en-US" altLang="en-US" sz="2400" b="1" i="1" dirty="0">
                <a:solidFill>
                  <a:srgbClr val="0070C0"/>
                </a:solidFill>
                <a:cs typeface="Times New Roman" panose="02020603050405020304" pitchFamily="18" charset="0"/>
              </a:rPr>
              <a:t>x</a:t>
            </a:r>
            <a:r>
              <a:rPr lang="en-US" altLang="en-US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|</a:t>
            </a:r>
            <a:r>
              <a:rPr lang="el-GR" altLang="en-US" sz="2400" b="1" i="1" dirty="0">
                <a:solidFill>
                  <a:srgbClr val="0070C0"/>
                </a:solidFill>
                <a:cs typeface="Times New Roman" panose="02020603050405020304" pitchFamily="18" charset="0"/>
              </a:rPr>
              <a:t>θ</a:t>
            </a:r>
            <a:r>
              <a:rPr lang="en-US" altLang="en-US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)</a:t>
            </a:r>
            <a:r>
              <a:rPr lang="en-US" altLang="en-US" sz="800" dirty="0">
                <a:solidFill>
                  <a:srgbClr val="0070C0"/>
                </a:solidFill>
                <a:cs typeface="Times New Roman" panose="02020603050405020304" pitchFamily="18" charset="0"/>
              </a:rPr>
              <a:t> </a:t>
            </a:r>
            <a:r>
              <a:rPr lang="el-GR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π</a:t>
            </a:r>
            <a:r>
              <a:rPr lang="en-US" altLang="en-US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(</a:t>
            </a:r>
            <a:r>
              <a:rPr lang="el-GR" altLang="en-US" sz="2400" b="1" i="1" dirty="0">
                <a:solidFill>
                  <a:srgbClr val="0070C0"/>
                </a:solidFill>
                <a:cs typeface="Times New Roman" panose="02020603050405020304" pitchFamily="18" charset="0"/>
              </a:rPr>
              <a:t>θ</a:t>
            </a:r>
            <a:r>
              <a:rPr lang="en-US" altLang="en-US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).</a:t>
            </a:r>
          </a:p>
        </p:txBody>
      </p:sp>
      <p:sp>
        <p:nvSpPr>
          <p:cNvPr id="9" name="Text Box 5">
            <a:extLst>
              <a:ext uri="{FF2B5EF4-FFF2-40B4-BE49-F238E27FC236}">
                <a16:creationId xmlns:a16="http://schemas.microsoft.com/office/drawing/2014/main" id="{1A801E37-2CC2-4B48-9A9B-F0F626F1727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1995" y="2695575"/>
            <a:ext cx="7466596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proposal density can be (almost) anything, but choose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 as to minimize autocorrelation.  Often take proposal</a:t>
            </a:r>
          </a:p>
          <a:p>
            <a:pPr>
              <a:spcBef>
                <a:spcPct val="0"/>
              </a:spcBef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density symmetric:  </a:t>
            </a:r>
            <a:r>
              <a:rPr lang="en-US" altLang="en-US" sz="2400" i="1" dirty="0">
                <a:cs typeface="Times New Roman" panose="02020603050405020304" pitchFamily="18" charset="0"/>
              </a:rPr>
              <a:t>q</a:t>
            </a: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el-GR" altLang="en-US" sz="2400" b="1" i="1" dirty="0">
                <a:cs typeface="Times New Roman" panose="02020603050405020304" pitchFamily="18" charset="0"/>
              </a:rPr>
              <a:t>θ</a:t>
            </a: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; </a:t>
            </a:r>
            <a:r>
              <a:rPr lang="el-GR" altLang="en-US" sz="2400" b="1" i="1" dirty="0">
                <a:cs typeface="Times New Roman" panose="02020603050405020304" pitchFamily="18" charset="0"/>
              </a:rPr>
              <a:t>θ</a:t>
            </a:r>
            <a:r>
              <a:rPr lang="en-US" altLang="en-US" sz="2400" baseline="-25000" dirty="0">
                <a:cs typeface="Times New Roman" panose="02020603050405020304" pitchFamily="18" charset="0"/>
              </a:rPr>
              <a:t>0</a:t>
            </a:r>
            <a:r>
              <a:rPr lang="en-US" altLang="en-US" sz="800" baseline="-25000" dirty="0">
                <a:cs typeface="Times New Roman" panose="02020603050405020304" pitchFamily="18" charset="0"/>
              </a:rPr>
              <a:t> </a:t>
            </a: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) = </a:t>
            </a:r>
            <a:r>
              <a:rPr lang="en-US" altLang="en-US" sz="2400" i="1" dirty="0">
                <a:cs typeface="Times New Roman" panose="02020603050405020304" pitchFamily="18" charset="0"/>
              </a:rPr>
              <a:t>q</a:t>
            </a: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el-GR" altLang="en-US" sz="2400" b="1" i="1" dirty="0">
                <a:cs typeface="Times New Roman" panose="02020603050405020304" pitchFamily="18" charset="0"/>
              </a:rPr>
              <a:t>θ</a:t>
            </a:r>
            <a:r>
              <a:rPr lang="en-US" altLang="en-US" sz="2400" baseline="-25000" dirty="0">
                <a:cs typeface="Times New Roman" panose="02020603050405020304" pitchFamily="18" charset="0"/>
              </a:rPr>
              <a:t>0</a:t>
            </a: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; </a:t>
            </a:r>
            <a:r>
              <a:rPr lang="el-GR" altLang="en-US" sz="2400" b="1" i="1" dirty="0">
                <a:cs typeface="Times New Roman" panose="02020603050405020304" pitchFamily="18" charset="0"/>
              </a:rPr>
              <a:t>θ</a:t>
            </a:r>
            <a:r>
              <a:rPr lang="en-US" altLang="en-US" sz="800" baseline="-25000" dirty="0">
                <a:cs typeface="Times New Roman" panose="02020603050405020304" pitchFamily="18" charset="0"/>
              </a:rPr>
              <a:t> </a:t>
            </a: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</a:p>
        </p:txBody>
      </p:sp>
      <p:sp>
        <p:nvSpPr>
          <p:cNvPr id="11" name="Text Box 8">
            <a:extLst>
              <a:ext uri="{FF2B5EF4-FFF2-40B4-BE49-F238E27FC236}">
                <a16:creationId xmlns:a16="http://schemas.microsoft.com/office/drawing/2014/main" id="{BC2CAE05-85B9-C14F-8E1B-AF92326B555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82195" y="4145190"/>
            <a:ext cx="44894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Test ratio is (</a:t>
            </a:r>
            <a:r>
              <a:rPr lang="en-US" altLang="en-US" sz="2400" i="1" dirty="0">
                <a:latin typeface="Calibri" panose="020F0502020204030204" pitchFamily="34" charset="0"/>
                <a:cs typeface="Calibri" panose="020F0502020204030204" pitchFamily="34" charset="0"/>
              </a:rPr>
              <a:t>Metropolis</a:t>
            </a: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-Hastings):</a:t>
            </a:r>
          </a:p>
        </p:txBody>
      </p:sp>
      <p:pic>
        <p:nvPicPr>
          <p:cNvPr id="12" name="Picture 9" descr="txp_fig">
            <a:extLst>
              <a:ext uri="{FF2B5EF4-FFF2-40B4-BE49-F238E27FC236}">
                <a16:creationId xmlns:a16="http://schemas.microsoft.com/office/drawing/2014/main" id="{119C233C-98BC-A744-85EC-FABCB225FD55}"/>
              </a:ext>
            </a:extLst>
          </p:cNvPr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6745" y="3972153"/>
            <a:ext cx="2797175" cy="860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 Box 10">
            <a:extLst>
              <a:ext uri="{FF2B5EF4-FFF2-40B4-BE49-F238E27FC236}">
                <a16:creationId xmlns:a16="http://schemas.microsoft.com/office/drawing/2014/main" id="{582F0954-A904-6146-9DD2-82F491E0998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1995" y="4968875"/>
            <a:ext cx="7666586" cy="13480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spcAft>
                <a:spcPct val="20000"/>
              </a:spcAft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I.e. if the proposed step is to a point of higher </a:t>
            </a:r>
            <a:r>
              <a:rPr lang="en-US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p</a:t>
            </a:r>
            <a:r>
              <a:rPr lang="en-US" altLang="en-US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(</a:t>
            </a:r>
            <a:r>
              <a:rPr lang="el-GR" altLang="en-US" sz="2400" b="1" i="1" dirty="0">
                <a:solidFill>
                  <a:srgbClr val="0070C0"/>
                </a:solidFill>
                <a:cs typeface="Times New Roman" panose="02020603050405020304" pitchFamily="18" charset="0"/>
              </a:rPr>
              <a:t>θ</a:t>
            </a:r>
            <a:r>
              <a:rPr lang="en-US" altLang="en-US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)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take it;  </a:t>
            </a:r>
          </a:p>
          <a:p>
            <a:pPr>
              <a:spcBef>
                <a:spcPct val="0"/>
              </a:spcBef>
              <a:spcAft>
                <a:spcPct val="20000"/>
              </a:spcAft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if not, only take the step with probability </a:t>
            </a:r>
            <a:r>
              <a:rPr lang="en-US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p</a:t>
            </a:r>
            <a:r>
              <a:rPr lang="en-US" altLang="en-US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(</a:t>
            </a:r>
            <a:r>
              <a:rPr lang="el-GR" altLang="en-US" sz="2400" b="1" i="1" dirty="0">
                <a:solidFill>
                  <a:srgbClr val="0070C0"/>
                </a:solidFill>
                <a:cs typeface="Times New Roman" panose="02020603050405020304" pitchFamily="18" charset="0"/>
              </a:rPr>
              <a:t>θ</a:t>
            </a:r>
            <a:r>
              <a:rPr lang="en-US" altLang="en-US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)/</a:t>
            </a:r>
            <a:r>
              <a:rPr lang="en-US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p</a:t>
            </a:r>
            <a:r>
              <a:rPr lang="en-US" altLang="en-US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(</a:t>
            </a:r>
            <a:r>
              <a:rPr lang="el-GR" altLang="en-US" sz="2400" b="1" i="1" dirty="0">
                <a:solidFill>
                  <a:srgbClr val="0070C0"/>
                </a:solidFill>
                <a:cs typeface="Times New Roman" panose="02020603050405020304" pitchFamily="18" charset="0"/>
              </a:rPr>
              <a:t>θ</a:t>
            </a:r>
            <a:r>
              <a:rPr lang="en-US" altLang="en-US" sz="2400" baseline="-25000" dirty="0">
                <a:solidFill>
                  <a:srgbClr val="0070C0"/>
                </a:solidFill>
                <a:cs typeface="Times New Roman" panose="02020603050405020304" pitchFamily="18" charset="0"/>
              </a:rPr>
              <a:t>0</a:t>
            </a:r>
            <a:r>
              <a:rPr lang="en-US" altLang="en-US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).</a:t>
            </a:r>
            <a:endParaRPr lang="en-US" altLang="en-US" sz="2400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If proposed step rejected, repeat the current point.</a:t>
            </a:r>
          </a:p>
        </p:txBody>
      </p:sp>
    </p:spTree>
    <p:extLst>
      <p:ext uri="{BB962C8B-B14F-4D97-AF65-F5344CB8AC3E}">
        <p14:creationId xmlns:p14="http://schemas.microsoft.com/office/powerpoint/2010/main" val="4475465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24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CERN Summer Student Lectures / Statistics Lecture 4</a:t>
            </a:r>
          </a:p>
        </p:txBody>
      </p:sp>
      <p:sp>
        <p:nvSpPr>
          <p:cNvPr id="7" name="Rectangle 3">
            <a:extLst>
              <a:ext uri="{FF2B5EF4-FFF2-40B4-BE49-F238E27FC236}">
                <a16:creationId xmlns:a16="http://schemas.microsoft.com/office/drawing/2014/main" id="{B1E45AF1-634A-D043-A75F-CD04E219EF0D}"/>
              </a:ext>
            </a:extLst>
          </p:cNvPr>
          <p:cNvSpPr>
            <a:spLocks noChangeArrowheads="1"/>
          </p:cNvSpPr>
          <p:nvPr/>
        </p:nvSpPr>
        <p:spPr bwMode="auto">
          <a:xfrm>
            <a:off x="852170" y="198390"/>
            <a:ext cx="6838950" cy="423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GB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Example:  posterior pdf from MCMC</a:t>
            </a:r>
            <a:endParaRPr lang="en-GB" altLang="en-US" baseline="-25000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Text Box 4">
            <a:extLst>
              <a:ext uri="{FF2B5EF4-FFF2-40B4-BE49-F238E27FC236}">
                <a16:creationId xmlns:a16="http://schemas.microsoft.com/office/drawing/2014/main" id="{9AE9B153-A488-8146-AB8F-9B775922E35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4611" y="826862"/>
            <a:ext cx="78136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Sample the posterior pdf from previous example with MCMC:</a:t>
            </a:r>
          </a:p>
        </p:txBody>
      </p:sp>
      <p:pic>
        <p:nvPicPr>
          <p:cNvPr id="9" name="Picture 5" descr="mcmc">
            <a:extLst>
              <a:ext uri="{FF2B5EF4-FFF2-40B4-BE49-F238E27FC236}">
                <a16:creationId xmlns:a16="http://schemas.microsoft.com/office/drawing/2014/main" id="{767F0DE0-33CF-F04E-869D-DBC9C0088D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lum bright="-50000" contras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8686" y="1547587"/>
            <a:ext cx="3784600" cy="378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6">
            <a:extLst>
              <a:ext uri="{FF2B5EF4-FFF2-40B4-BE49-F238E27FC236}">
                <a16:creationId xmlns:a16="http://schemas.microsoft.com/office/drawing/2014/main" id="{53C268B6-1F31-9B4C-8052-258B49B6A99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34986" y="5154387"/>
            <a:ext cx="355600" cy="190500"/>
          </a:xfrm>
          <a:prstGeom prst="rect">
            <a:avLst/>
          </a:prstGeom>
          <a:solidFill>
            <a:schemeClr val="bg1"/>
          </a:solidFill>
          <a:ln w="9525">
            <a:solidFill>
              <a:srgbClr val="FFFFFF">
                <a:alpha val="0"/>
              </a:srgbClr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" name="Rectangle 7">
            <a:extLst>
              <a:ext uri="{FF2B5EF4-FFF2-40B4-BE49-F238E27FC236}">
                <a16:creationId xmlns:a16="http://schemas.microsoft.com/office/drawing/2014/main" id="{9C2D05DB-555E-D84F-AD72-B6600FB6748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52686" y="3262087"/>
            <a:ext cx="355600" cy="190500"/>
          </a:xfrm>
          <a:prstGeom prst="rect">
            <a:avLst/>
          </a:prstGeom>
          <a:solidFill>
            <a:schemeClr val="bg1"/>
          </a:solidFill>
          <a:ln w="9525">
            <a:solidFill>
              <a:srgbClr val="FFFFFF">
                <a:alpha val="0"/>
              </a:srgbClr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en-US" altLang="en-US" sz="240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Rectangle 8">
            <a:extLst>
              <a:ext uri="{FF2B5EF4-FFF2-40B4-BE49-F238E27FC236}">
                <a16:creationId xmlns:a16="http://schemas.microsoft.com/office/drawing/2014/main" id="{F99E144E-0B05-394E-AFBF-D9806ECEC02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20686" y="3236687"/>
            <a:ext cx="749300" cy="190500"/>
          </a:xfrm>
          <a:prstGeom prst="rect">
            <a:avLst/>
          </a:prstGeom>
          <a:solidFill>
            <a:schemeClr val="bg1"/>
          </a:solidFill>
          <a:ln w="9525">
            <a:solidFill>
              <a:srgbClr val="FFFFFF">
                <a:alpha val="0"/>
              </a:srgbClr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en-US" altLang="en-US" sz="240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3" name="Picture 9" descr="txp_fig">
            <a:extLst>
              <a:ext uri="{FF2B5EF4-FFF2-40B4-BE49-F238E27FC236}">
                <a16:creationId xmlns:a16="http://schemas.microsoft.com/office/drawing/2014/main" id="{249CE48A-71C9-9A4B-90AD-F43C332A737B}"/>
              </a:ext>
            </a:extLst>
          </p:cNvPr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3649" y="3254150"/>
            <a:ext cx="192087" cy="192087"/>
          </a:xfrm>
          <a:prstGeom prst="rect">
            <a:avLst/>
          </a:prstGeom>
          <a:solidFill>
            <a:schemeClr val="bg1"/>
          </a:solidFill>
          <a:ln>
            <a:noFill/>
          </a:ln>
        </p:spPr>
      </p:pic>
      <p:pic>
        <p:nvPicPr>
          <p:cNvPr id="14" name="Picture 10" descr="txp_fig">
            <a:extLst>
              <a:ext uri="{FF2B5EF4-FFF2-40B4-BE49-F238E27FC236}">
                <a16:creationId xmlns:a16="http://schemas.microsoft.com/office/drawing/2014/main" id="{B68F6B6D-1CE1-0345-9264-71694B5E2C60}"/>
              </a:ext>
            </a:extLst>
          </p:cNvPr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4049" y="1565050"/>
            <a:ext cx="192087" cy="192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11" descr="txp_fig">
            <a:extLst>
              <a:ext uri="{FF2B5EF4-FFF2-40B4-BE49-F238E27FC236}">
                <a16:creationId xmlns:a16="http://schemas.microsoft.com/office/drawing/2014/main" id="{9475D81E-478F-734C-93D2-C03A8BDC4758}"/>
              </a:ext>
            </a:extLst>
          </p:cNvPr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7699" y="5160737"/>
            <a:ext cx="192087" cy="201613"/>
          </a:xfrm>
          <a:prstGeom prst="rect">
            <a:avLst/>
          </a:prstGeom>
          <a:solidFill>
            <a:schemeClr val="bg1"/>
          </a:solidFill>
          <a:ln>
            <a:noFill/>
          </a:ln>
        </p:spPr>
      </p:pic>
      <p:pic>
        <p:nvPicPr>
          <p:cNvPr id="16" name="Picture 12" descr="txp_fig">
            <a:extLst>
              <a:ext uri="{FF2B5EF4-FFF2-40B4-BE49-F238E27FC236}">
                <a16:creationId xmlns:a16="http://schemas.microsoft.com/office/drawing/2014/main" id="{AEC90413-DEFF-FD41-99CA-84247D0318D6}"/>
              </a:ext>
            </a:extLst>
          </p:cNvPr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7699" y="3204937"/>
            <a:ext cx="192087" cy="201613"/>
          </a:xfrm>
          <a:prstGeom prst="rect">
            <a:avLst/>
          </a:prstGeom>
          <a:solidFill>
            <a:schemeClr val="bg1"/>
          </a:solidFill>
          <a:ln>
            <a:noFill/>
          </a:ln>
        </p:spPr>
      </p:pic>
      <p:sp>
        <p:nvSpPr>
          <p:cNvPr id="18" name="Line 14">
            <a:extLst>
              <a:ext uri="{FF2B5EF4-FFF2-40B4-BE49-F238E27FC236}">
                <a16:creationId xmlns:a16="http://schemas.microsoft.com/office/drawing/2014/main" id="{D1E52694-F051-054A-9FB1-9307A5CF0F0B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944586" y="3947887"/>
            <a:ext cx="635000" cy="317500"/>
          </a:xfrm>
          <a:prstGeom prst="line">
            <a:avLst/>
          </a:prstGeom>
          <a:noFill/>
          <a:ln w="28575">
            <a:solidFill>
              <a:srgbClr val="CC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Text Box 2">
            <a:extLst>
              <a:ext uri="{FF2B5EF4-FFF2-40B4-BE49-F238E27FC236}">
                <a16:creationId xmlns:a16="http://schemas.microsoft.com/office/drawing/2014/main" id="{C7F0964E-EE0F-B44D-8DF5-2A5442A0BA8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01358" y="3697913"/>
            <a:ext cx="4395561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Normalized histogram of </a:t>
            </a:r>
            <a:r>
              <a:rPr lang="el-GR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θ</a:t>
            </a:r>
            <a:r>
              <a:rPr lang="en-US" altLang="en-US" sz="2400" baseline="-25000" dirty="0">
                <a:solidFill>
                  <a:srgbClr val="0070C0"/>
                </a:solidFill>
                <a:cs typeface="Times New Roman" panose="02020603050405020304" pitchFamily="18" charset="0"/>
              </a:rPr>
              <a:t>0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gives its marginal posterior pdf: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AF07D8A-C223-5340-B363-D5E87946C6C4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242813" y="4699963"/>
            <a:ext cx="3675042" cy="86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96200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25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CERN Summer Student Lectures / Statistics Lecture 4</a:t>
            </a:r>
          </a:p>
        </p:txBody>
      </p:sp>
      <p:pic>
        <p:nvPicPr>
          <p:cNvPr id="6" name="Picture 13">
            <a:extLst>
              <a:ext uri="{FF2B5EF4-FFF2-40B4-BE49-F238E27FC236}">
                <a16:creationId xmlns:a16="http://schemas.microsoft.com/office/drawing/2014/main" id="{7E0F3D83-5E2C-0B45-B2C8-498E0514476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538" y="3313113"/>
            <a:ext cx="3540125" cy="3300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2">
            <a:extLst>
              <a:ext uri="{FF2B5EF4-FFF2-40B4-BE49-F238E27FC236}">
                <a16:creationId xmlns:a16="http://schemas.microsoft.com/office/drawing/2014/main" id="{F0B7D768-3FB7-1545-823B-D84D3A1312B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0069" y="257354"/>
            <a:ext cx="7859712" cy="411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GB" altLang="en-US" sz="36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Bayesian method with alternative priors</a:t>
            </a:r>
            <a:endParaRPr lang="en-GB" altLang="en-US" sz="3600" baseline="-25000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Text Box 3">
            <a:extLst>
              <a:ext uri="{FF2B5EF4-FFF2-40B4-BE49-F238E27FC236}">
                <a16:creationId xmlns:a16="http://schemas.microsoft.com/office/drawing/2014/main" id="{DECB60C9-DB08-1A4B-AA91-8EE8A794184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3714" y="838200"/>
            <a:ext cx="831283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Suppose we don’t have a previous measurement of </a:t>
            </a:r>
            <a:r>
              <a:rPr lang="el-GR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θ</a:t>
            </a:r>
            <a:r>
              <a:rPr lang="en-US" altLang="en-US" sz="2400" baseline="-25000" dirty="0">
                <a:solidFill>
                  <a:srgbClr val="0070C0"/>
                </a:solidFill>
                <a:cs typeface="Times New Roman" panose="02020603050405020304" pitchFamily="18" charset="0"/>
              </a:rPr>
              <a:t>1</a:t>
            </a:r>
            <a:r>
              <a:rPr lang="en-US" altLang="en-US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but rather,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 “expert” says it should be positive and not too much  greater than 0.1 or so, i.e., something like</a:t>
            </a:r>
          </a:p>
        </p:txBody>
      </p:sp>
      <p:pic>
        <p:nvPicPr>
          <p:cNvPr id="9" name="Picture 4" descr="txp_fig">
            <a:extLst>
              <a:ext uri="{FF2B5EF4-FFF2-40B4-BE49-F238E27FC236}">
                <a16:creationId xmlns:a16="http://schemas.microsoft.com/office/drawing/2014/main" id="{CC117AD8-F915-D545-ABFB-42205D940E2A}"/>
              </a:ext>
            </a:extLst>
          </p:cNvPr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4375" y="2208213"/>
            <a:ext cx="4991100" cy="55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 Box 5">
            <a:extLst>
              <a:ext uri="{FF2B5EF4-FFF2-40B4-BE49-F238E27FC236}">
                <a16:creationId xmlns:a16="http://schemas.microsoft.com/office/drawing/2014/main" id="{A08BC685-30EA-684F-9350-CEB556FC30D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4500" y="2835275"/>
            <a:ext cx="753268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spcAft>
                <a:spcPct val="40000"/>
              </a:spcAft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From this we obtain (numerically) the posterior pdf for </a:t>
            </a:r>
            <a:r>
              <a:rPr lang="el-GR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θ</a:t>
            </a:r>
            <a:r>
              <a:rPr lang="en-US" altLang="en-US" sz="2400" baseline="-25000" dirty="0">
                <a:solidFill>
                  <a:srgbClr val="0070C0"/>
                </a:solidFill>
                <a:cs typeface="Times New Roman" panose="02020603050405020304" pitchFamily="18" charset="0"/>
              </a:rPr>
              <a:t>0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</a:p>
        </p:txBody>
      </p:sp>
      <p:sp>
        <p:nvSpPr>
          <p:cNvPr id="11" name="Text Box 10">
            <a:extLst>
              <a:ext uri="{FF2B5EF4-FFF2-40B4-BE49-F238E27FC236}">
                <a16:creationId xmlns:a16="http://schemas.microsoft.com/office/drawing/2014/main" id="{ED58F573-1F0F-D446-8700-CA7A1D8039E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81638" y="3944938"/>
            <a:ext cx="3215945" cy="17173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This summarizes all </a:t>
            </a:r>
          </a:p>
          <a:p>
            <a:pPr>
              <a:spcBef>
                <a:spcPct val="0"/>
              </a:spcBef>
              <a:spcAft>
                <a:spcPct val="40000"/>
              </a:spcAft>
              <a:buFontTx/>
              <a:buNone/>
            </a:pP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knowledge about </a:t>
            </a:r>
            <a:r>
              <a:rPr lang="el-GR" altLang="en-US" sz="2400" i="1" dirty="0">
                <a:cs typeface="Times New Roman" panose="02020603050405020304" pitchFamily="18" charset="0"/>
              </a:rPr>
              <a:t>θ</a:t>
            </a:r>
            <a:r>
              <a:rPr lang="en-US" altLang="en-US" sz="2400" baseline="-25000" dirty="0">
                <a:cs typeface="Times New Roman" panose="02020603050405020304" pitchFamily="18" charset="0"/>
              </a:rPr>
              <a:t>0</a:t>
            </a: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Look also at result from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variety of  priors.</a:t>
            </a:r>
          </a:p>
        </p:txBody>
      </p:sp>
      <p:sp>
        <p:nvSpPr>
          <p:cNvPr id="12" name="Line 11">
            <a:extLst>
              <a:ext uri="{FF2B5EF4-FFF2-40B4-BE49-F238E27FC236}">
                <a16:creationId xmlns:a16="http://schemas.microsoft.com/office/drawing/2014/main" id="{9C2DE704-FCC9-DE4B-8D95-4FE1EA1E9994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048125" y="5067300"/>
            <a:ext cx="1206500" cy="244475"/>
          </a:xfrm>
          <a:prstGeom prst="line">
            <a:avLst/>
          </a:prstGeom>
          <a:noFill/>
          <a:ln w="28575">
            <a:solidFill>
              <a:srgbClr val="CC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88731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Date Placeholder 1">
            <a:extLst>
              <a:ext uri="{FF2B5EF4-FFF2-40B4-BE49-F238E27FC236}">
                <a16:creationId xmlns:a16="http://schemas.microsoft.com/office/drawing/2014/main" id="{8A7589C5-3028-5742-AB6C-4C7B1F22C2C5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1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G. Cowan / RHUL Physics</a:t>
            </a:r>
          </a:p>
        </p:txBody>
      </p:sp>
      <p:sp>
        <p:nvSpPr>
          <p:cNvPr id="37890" name="Footer Placeholder 2">
            <a:extLst>
              <a:ext uri="{FF2B5EF4-FFF2-40B4-BE49-F238E27FC236}">
                <a16:creationId xmlns:a16="http://schemas.microsoft.com/office/drawing/2014/main" id="{E4B26303-F728-FA4D-9D20-FF1A0FD03A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CERN Summer Student Lectures / Statistics Lecture 4</a:t>
            </a:r>
            <a:endParaRPr lang="en-GB" altLang="en-US" sz="140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7891" name="Slide Number Placeholder 3">
            <a:extLst>
              <a:ext uri="{FF2B5EF4-FFF2-40B4-BE49-F238E27FC236}">
                <a16:creationId xmlns:a16="http://schemas.microsoft.com/office/drawing/2014/main" id="{C1E287A3-0499-6844-9D65-0687FF8F50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849E302E-D0A3-5A4A-8DB5-8DD617504CE7}" type="slidenum">
              <a:rPr lang="en-GB" altLang="en-US" sz="1400" smtClean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pPr>
                <a:spcBef>
                  <a:spcPct val="0"/>
                </a:spcBef>
                <a:buFontTx/>
                <a:buNone/>
              </a:pPr>
              <a:t>26</a:t>
            </a:fld>
            <a:endParaRPr lang="en-GB" altLang="en-US" sz="140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" name="Rectangle 2">
            <a:extLst>
              <a:ext uri="{FF2B5EF4-FFF2-40B4-BE49-F238E27FC236}">
                <a16:creationId xmlns:a16="http://schemas.microsoft.com/office/drawing/2014/main" id="{3F9FAC79-7969-A54B-8F5B-1FA634E95A4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5650" y="115888"/>
            <a:ext cx="7494588" cy="57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en-GB" sz="3200" kern="0" dirty="0">
                <a:solidFill>
                  <a:srgbClr val="0070C0"/>
                </a:solidFill>
                <a:latin typeface="Calibri" panose="020F0502020204030204" pitchFamily="34" charset="0"/>
                <a:ea typeface="ＭＳ Ｐゴシック" charset="-128"/>
                <a:cs typeface="Calibri" panose="020F0502020204030204" pitchFamily="34" charset="0"/>
              </a:rPr>
              <a:t>Finally</a:t>
            </a:r>
          </a:p>
        </p:txBody>
      </p:sp>
      <p:sp>
        <p:nvSpPr>
          <p:cNvPr id="37893" name="TextBox 1">
            <a:extLst>
              <a:ext uri="{FF2B5EF4-FFF2-40B4-BE49-F238E27FC236}">
                <a16:creationId xmlns:a16="http://schemas.microsoft.com/office/drawing/2014/main" id="{AB2271CD-8BBF-EB45-A078-AA4584E9DC1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5625" y="812800"/>
            <a:ext cx="8338003" cy="54168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Four lectures only enough for a brief introduction to:</a:t>
            </a:r>
          </a:p>
          <a:p>
            <a:pPr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	Probability, frequentist &amp; Bayesian approaches</a:t>
            </a:r>
          </a:p>
          <a:p>
            <a:pPr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Parameter estimation, maximum likelihood</a:t>
            </a:r>
          </a:p>
          <a:p>
            <a:pPr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	Hypothesis tests, </a:t>
            </a:r>
            <a:r>
              <a:rPr lang="en-US" altLang="en-US" sz="2400" i="1" dirty="0">
                <a:latin typeface="Calibri" panose="020F0502020204030204" pitchFamily="34" charset="0"/>
                <a:cs typeface="Calibri" panose="020F0502020204030204" pitchFamily="34" charset="0"/>
              </a:rPr>
              <a:t>p</a:t>
            </a: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-values, limits</a:t>
            </a:r>
          </a:p>
          <a:p>
            <a:pPr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	Fitting with systematic uncertainties, frequentist vs. Bayesian </a:t>
            </a:r>
          </a:p>
          <a:p>
            <a:pPr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Many other important areas:</a:t>
            </a:r>
          </a:p>
          <a:p>
            <a:pPr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Statistics of Machine Learning,...</a:t>
            </a:r>
          </a:p>
          <a:p>
            <a:pPr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	Profile likelihood ratio tests, </a:t>
            </a:r>
            <a:r>
              <a:rPr lang="en-US" alt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asymptotics</a:t>
            </a: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,...</a:t>
            </a:r>
          </a:p>
          <a:p>
            <a:pPr>
              <a:spcBef>
                <a:spcPct val="0"/>
              </a:spcBef>
              <a:spcAft>
                <a:spcPts val="0"/>
              </a:spcAft>
              <a:buFontTx/>
              <a:buNone/>
            </a:pPr>
            <a:endParaRPr lang="en-GB" altLang="en-US" sz="2400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spcBef>
                <a:spcPct val="0"/>
              </a:spcBef>
              <a:spcAft>
                <a:spcPts val="0"/>
              </a:spcAft>
              <a:buFontTx/>
              <a:buNone/>
            </a:pPr>
            <a:r>
              <a:rPr lang="en-GB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Please take a look at the exercises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in the extra slides and </a:t>
            </a:r>
            <a:endParaRPr lang="en-GB" altLang="en-US" sz="2400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spcBef>
                <a:spcPct val="0"/>
              </a:spcBef>
              <a:spcAft>
                <a:spcPts val="0"/>
              </a:spcAft>
              <a:buFontTx/>
              <a:buNone/>
            </a:pP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         https://www.pp.rhul.ac.uk/~cowan/stat/exercises/cowan_stat_exercises.pdf</a:t>
            </a:r>
            <a:endParaRPr lang="en-GB" altLang="en-US" sz="1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spcBef>
                <a:spcPct val="0"/>
              </a:spcBef>
              <a:spcAft>
                <a:spcPts val="0"/>
              </a:spcAft>
              <a:buFontTx/>
              <a:buNone/>
            </a:pPr>
            <a:r>
              <a:rPr lang="en-GB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that contain simple python programs for least squares, hypothesis tests, maximum likelihood and Bayesian fitting – enjoy!</a:t>
            </a:r>
            <a:endParaRPr lang="en-US" altLang="en-US" sz="2400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57567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27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CERN Summer Student Lectures / Statistics Lecture 4</a:t>
            </a:r>
          </a:p>
        </p:txBody>
      </p:sp>
      <p:sp>
        <p:nvSpPr>
          <p:cNvPr id="12" name="Rectangle 3">
            <a:extLst>
              <a:ext uri="{FF2B5EF4-FFF2-40B4-BE49-F238E27FC236}">
                <a16:creationId xmlns:a16="http://schemas.microsoft.com/office/drawing/2014/main" id="{7AF332D2-5624-5444-9CA4-52FC4C1B2707}"/>
              </a:ext>
            </a:extLst>
          </p:cNvPr>
          <p:cNvSpPr txBox="1">
            <a:spLocks noChangeArrowheads="1"/>
          </p:cNvSpPr>
          <p:nvPr/>
        </p:nvSpPr>
        <p:spPr>
          <a:xfrm>
            <a:off x="1839686" y="237443"/>
            <a:ext cx="5851434" cy="360363"/>
          </a:xfrm>
          <a:prstGeom prst="rect">
            <a:avLst/>
          </a:prstGeom>
        </p:spPr>
        <p:txBody>
          <a:bodyPr/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altLang="en-US" sz="3600" dirty="0">
                <a:solidFill>
                  <a:srgbClr val="0070C0"/>
                </a:solidFill>
                <a:ea typeface="ＭＳ Ｐゴシック" panose="020B0600070205080204" pitchFamily="34" charset="-128"/>
              </a:rPr>
              <a:t>Extra slides</a:t>
            </a:r>
            <a:endParaRPr lang="en-GB" altLang="en-US" sz="3600" dirty="0">
              <a:solidFill>
                <a:srgbClr val="0070C0"/>
              </a:solidFill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0322742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127B4D7-43DD-9B67-FEFD-3CCC1F5146F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>
            <a:extLst>
              <a:ext uri="{FF2B5EF4-FFF2-40B4-BE49-F238E27FC236}">
                <a16:creationId xmlns:a16="http://schemas.microsoft.com/office/drawing/2014/main" id="{3C9F95C9-9FCE-BF57-C03D-5E6197DB38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28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5CC585-BEAA-6257-2BE2-CCCD7E542C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6528C24-7F27-3C00-0FBD-ABEB2F205B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CERN Summer Student Lectures / Statistics Lecture 4</a:t>
            </a:r>
          </a:p>
        </p:txBody>
      </p:sp>
      <p:sp>
        <p:nvSpPr>
          <p:cNvPr id="12" name="Rectangle 3">
            <a:extLst>
              <a:ext uri="{FF2B5EF4-FFF2-40B4-BE49-F238E27FC236}">
                <a16:creationId xmlns:a16="http://schemas.microsoft.com/office/drawing/2014/main" id="{50B7724A-1718-E062-043B-9D42CAD62D42}"/>
              </a:ext>
            </a:extLst>
          </p:cNvPr>
          <p:cNvSpPr txBox="1">
            <a:spLocks noChangeArrowheads="1"/>
          </p:cNvSpPr>
          <p:nvPr/>
        </p:nvSpPr>
        <p:spPr>
          <a:xfrm>
            <a:off x="1175657" y="270101"/>
            <a:ext cx="6792685" cy="360363"/>
          </a:xfrm>
          <a:prstGeom prst="rect">
            <a:avLst/>
          </a:prstGeom>
        </p:spPr>
        <p:txBody>
          <a:bodyPr/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altLang="en-US" sz="3600" dirty="0">
                <a:solidFill>
                  <a:srgbClr val="0070C0"/>
                </a:solidFill>
                <a:ea typeface="ＭＳ Ｐゴシック" panose="020B0600070205080204" pitchFamily="34" charset="-128"/>
              </a:rPr>
              <a:t>Examples of maximum likelihood and confidence regions</a:t>
            </a:r>
            <a:endParaRPr lang="en-GB" altLang="en-US" sz="3600" dirty="0">
              <a:solidFill>
                <a:srgbClr val="0070C0"/>
              </a:solidFill>
              <a:ea typeface="ＭＳ Ｐゴシック" panose="020B0600070205080204" pitchFamily="34" charset="-128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3262F4D-6C33-3743-B591-06A39291B4B8}"/>
              </a:ext>
            </a:extLst>
          </p:cNvPr>
          <p:cNvSpPr txBox="1"/>
          <p:nvPr/>
        </p:nvSpPr>
        <p:spPr>
          <a:xfrm>
            <a:off x="497344" y="1642912"/>
            <a:ext cx="8436428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materials for this tutorial can be found on</a:t>
            </a:r>
          </a:p>
          <a:p>
            <a:pPr>
              <a:spcAft>
                <a:spcPts val="1200"/>
              </a:spcAft>
            </a:pP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	https://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www.pp.rhul.ac.uk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/~cowan/stat/exercises/fitting/</a:t>
            </a:r>
            <a:endParaRPr lang="en-US" sz="2400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spcAft>
                <a:spcPts val="1200"/>
              </a:spcAft>
            </a:pP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exercise and are described in the file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ml_fit_exericise.pdf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en-US" sz="2400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l">
              <a:spcAft>
                <a:spcPts val="1200"/>
              </a:spcAft>
            </a:pP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exercises for parameter estimation are done with the program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mlFit.py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(or with </a:t>
            </a:r>
            <a:r>
              <a:rPr lang="en-US" sz="2400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jupyter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mlFit.ipynb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).</a:t>
            </a:r>
          </a:p>
          <a:p>
            <a:pPr algn="l">
              <a:spcAft>
                <a:spcPts val="1200"/>
              </a:spcAft>
            </a:pP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exercise does an </a:t>
            </a:r>
            <a:r>
              <a:rPr lang="en-US" sz="2400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unbinned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maximum-likelihood fit and analysis of the uncertainties.  </a:t>
            </a:r>
          </a:p>
          <a:p>
            <a:pPr algn="l">
              <a:spcAft>
                <a:spcPts val="1200"/>
              </a:spcAft>
            </a:pP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 addition there is a program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histFit.py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that does the same analysis but with histogram data (look at this later).</a:t>
            </a:r>
          </a:p>
          <a:p>
            <a:pPr algn="l">
              <a:spcAft>
                <a:spcPts val="1200"/>
              </a:spcAft>
            </a:pP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These need the </a:t>
            </a:r>
            <a:r>
              <a:rPr lang="en-US" sz="2400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iminuit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package (usually “pip install </a:t>
            </a:r>
            <a:r>
              <a:rPr lang="en-US" sz="2400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iminuit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”)</a:t>
            </a:r>
          </a:p>
        </p:txBody>
      </p:sp>
    </p:spTree>
    <p:extLst>
      <p:ext uri="{BB962C8B-B14F-4D97-AF65-F5344CB8AC3E}">
        <p14:creationId xmlns:p14="http://schemas.microsoft.com/office/powerpoint/2010/main" val="14429376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29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CERN Summer Student Lectures / Statistics Lecture 4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98E8C64-80B3-887C-D65B-3676979897C0}"/>
              </a:ext>
            </a:extLst>
          </p:cNvPr>
          <p:cNvSpPr txBox="1"/>
          <p:nvPr/>
        </p:nvSpPr>
        <p:spPr>
          <a:xfrm>
            <a:off x="512778" y="273512"/>
            <a:ext cx="826110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36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Gaussian signal on exponential background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8F89FF5-943D-FDC1-3E5A-F3F74CD1B3C7}"/>
              </a:ext>
            </a:extLst>
          </p:cNvPr>
          <p:cNvSpPr txBox="1"/>
          <p:nvPr/>
        </p:nvSpPr>
        <p:spPr>
          <a:xfrm>
            <a:off x="315686" y="1077685"/>
            <a:ext cx="8458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Consider a pdf for continuous random variable </a:t>
            </a:r>
            <a:r>
              <a:rPr lang="en-US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(truncate and renormalize in 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 ≤</a:t>
            </a:r>
            <a:r>
              <a:rPr lang="en-US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x 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≤</a:t>
            </a:r>
            <a:r>
              <a:rPr lang="en-US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400" baseline="-25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max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9C243A7-CE78-2DAB-777D-A1761CBE9C4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88887" y="2012043"/>
            <a:ext cx="5555613" cy="8280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D7C9DC01-A3D2-D26B-E63A-B371A5E6FA38}"/>
              </a:ext>
            </a:extLst>
          </p:cNvPr>
          <p:cNvSpPr txBox="1"/>
          <p:nvPr/>
        </p:nvSpPr>
        <p:spPr>
          <a:xfrm>
            <a:off x="337460" y="3102430"/>
            <a:ext cx="4386940" cy="27699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l-GR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θ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= parameter of interest ,</a:t>
            </a:r>
          </a:p>
          <a:p>
            <a:pPr algn="l">
              <a:spcAft>
                <a:spcPts val="1200"/>
              </a:spcAft>
            </a:pP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gives signal rate.</a:t>
            </a:r>
          </a:p>
          <a:p>
            <a:pPr algn="l">
              <a:spcAft>
                <a:spcPts val="1200"/>
              </a:spcAft>
            </a:pP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Depending on context, take </a:t>
            </a:r>
            <a:r>
              <a:rPr lang="el-GR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ξ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l-GR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μ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l-GR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σ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as nuisance parameters or fixed.</a:t>
            </a:r>
          </a:p>
          <a:p>
            <a:pPr>
              <a:spcAft>
                <a:spcPts val="1200"/>
              </a:spcAft>
            </a:pP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Generate </a:t>
            </a:r>
            <a:r>
              <a:rPr lang="en-US" sz="2400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i.i.d.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sample </a:t>
            </a:r>
            <a:r>
              <a:rPr lang="en-US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400" baseline="-25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,...,</a:t>
            </a:r>
            <a:r>
              <a:rPr lang="en-US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400" i="1" baseline="-25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en-US" sz="2400" i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Estimate </a:t>
            </a:r>
            <a:r>
              <a:rPr lang="el-GR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θ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(and other params.)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00E4EE91-B0D5-32DC-658E-9E8D2244E901}"/>
              </a:ext>
            </a:extLst>
          </p:cNvPr>
          <p:cNvGrpSpPr/>
          <p:nvPr/>
        </p:nvGrpSpPr>
        <p:grpSpPr>
          <a:xfrm>
            <a:off x="4887627" y="2852056"/>
            <a:ext cx="4343459" cy="3257355"/>
            <a:chOff x="4169169" y="3080656"/>
            <a:chExt cx="4343459" cy="3257355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F9F2453F-EDBB-42C3-3863-298D16EF103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69169" y="3080656"/>
              <a:ext cx="4343459" cy="3257355"/>
            </a:xfrm>
            <a:prstGeom prst="rect">
              <a:avLst/>
            </a:prstGeom>
          </p:spPr>
        </p:pic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64ECF413-0D67-76B5-5C46-3C1920C5D3F9}"/>
                </a:ext>
              </a:extLst>
            </p:cNvPr>
            <p:cNvSpPr/>
            <p:nvPr/>
          </p:nvSpPr>
          <p:spPr>
            <a:xfrm>
              <a:off x="6694714" y="3548743"/>
              <a:ext cx="1230086" cy="28302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7038829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3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CERN Summer Student Lectures / Statistics Lecture 4</a:t>
            </a: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753BD65D-C760-B54D-B3B0-0E6E0B701605}"/>
              </a:ext>
            </a:extLst>
          </p:cNvPr>
          <p:cNvSpPr txBox="1">
            <a:spLocks noChangeArrowheads="1"/>
          </p:cNvSpPr>
          <p:nvPr/>
        </p:nvSpPr>
        <p:spPr>
          <a:xfrm>
            <a:off x="139700" y="260122"/>
            <a:ext cx="8467725" cy="820737"/>
          </a:xfrm>
          <a:prstGeom prst="rect">
            <a:avLst/>
          </a:prstGeom>
        </p:spPr>
        <p:txBody>
          <a:bodyPr/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pPr eaLnBrk="1" hangingPunct="1"/>
            <a:r>
              <a:rPr lang="en-US" altLang="en-US" sz="3200" dirty="0">
                <a:solidFill>
                  <a:srgbClr val="0070C0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Approximate confidence intervals/regions </a:t>
            </a:r>
            <a:br>
              <a:rPr lang="en-US" altLang="en-US" sz="3200" dirty="0">
                <a:solidFill>
                  <a:srgbClr val="0070C0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</a:br>
            <a:r>
              <a:rPr lang="en-US" altLang="en-US" sz="3200" dirty="0">
                <a:solidFill>
                  <a:srgbClr val="0070C0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from the likelihood function</a:t>
            </a:r>
            <a:endParaRPr lang="en-GB" altLang="en-US" sz="3200" dirty="0">
              <a:solidFill>
                <a:srgbClr val="0070C0"/>
              </a:solidFill>
              <a:latin typeface="Calibri" panose="020F0502020204030204" pitchFamily="34" charset="0"/>
              <a:ea typeface="ＭＳ Ｐゴシック" panose="020B0600070205080204" pitchFamily="34" charset="-128"/>
              <a:cs typeface="Calibri" panose="020F0502020204030204" pitchFamily="34" charset="0"/>
            </a:endParaRPr>
          </a:p>
        </p:txBody>
      </p:sp>
      <p:sp>
        <p:nvSpPr>
          <p:cNvPr id="7" name="TextBox 1">
            <a:extLst>
              <a:ext uri="{FF2B5EF4-FFF2-40B4-BE49-F238E27FC236}">
                <a16:creationId xmlns:a16="http://schemas.microsoft.com/office/drawing/2014/main" id="{BEA7DDA5-DB97-934E-997B-F5DB7C03517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7063" y="1358900"/>
            <a:ext cx="8456612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Suppose we test parameter value(s) </a:t>
            </a:r>
            <a:r>
              <a:rPr lang="el-GR" altLang="en-US" b="1" i="1" dirty="0">
                <a:solidFill>
                  <a:srgbClr val="0070C0"/>
                </a:solidFill>
                <a:cs typeface="Times New Roman" panose="02020603050405020304" pitchFamily="18" charset="0"/>
              </a:rPr>
              <a:t>θ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 = (</a:t>
            </a:r>
            <a:r>
              <a:rPr lang="el-GR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θ</a:t>
            </a:r>
            <a:r>
              <a:rPr lang="en-US" altLang="en-US" baseline="-25000" dirty="0">
                <a:solidFill>
                  <a:srgbClr val="0070C0"/>
                </a:solidFill>
                <a:cs typeface="Times New Roman" panose="02020603050405020304" pitchFamily="18" charset="0"/>
              </a:rPr>
              <a:t>1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, ..., </a:t>
            </a:r>
            <a:r>
              <a:rPr lang="el-GR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θ</a:t>
            </a:r>
            <a:r>
              <a:rPr lang="en-US" altLang="en-US" i="1" baseline="-25000" dirty="0">
                <a:solidFill>
                  <a:srgbClr val="0070C0"/>
                </a:solidFill>
                <a:cs typeface="Times New Roman" panose="02020603050405020304" pitchFamily="18" charset="0"/>
              </a:rPr>
              <a:t>n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)  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using the ratio</a:t>
            </a:r>
          </a:p>
        </p:txBody>
      </p:sp>
      <p:pic>
        <p:nvPicPr>
          <p:cNvPr id="8" name="Picture 2">
            <a:extLst>
              <a:ext uri="{FF2B5EF4-FFF2-40B4-BE49-F238E27FC236}">
                <a16:creationId xmlns:a16="http://schemas.microsoft.com/office/drawing/2014/main" id="{1C7466B2-8669-E54E-BF4B-B677D066FEE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7175" y="2159000"/>
            <a:ext cx="19050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3">
            <a:extLst>
              <a:ext uri="{FF2B5EF4-FFF2-40B4-BE49-F238E27FC236}">
                <a16:creationId xmlns:a16="http://schemas.microsoft.com/office/drawing/2014/main" id="{7D588946-A569-0144-9494-F740A06A567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7150" y="2239963"/>
            <a:ext cx="1993900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4">
            <a:extLst>
              <a:ext uri="{FF2B5EF4-FFF2-40B4-BE49-F238E27FC236}">
                <a16:creationId xmlns:a16="http://schemas.microsoft.com/office/drawing/2014/main" id="{930862C1-AD33-D344-9A76-5FABB522A39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2613" y="3122613"/>
            <a:ext cx="8053387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Lower </a:t>
            </a:r>
            <a:r>
              <a:rPr lang="el-GR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λ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(</a:t>
            </a:r>
            <a:r>
              <a:rPr lang="el-GR" altLang="en-US" b="1" i="1" dirty="0">
                <a:solidFill>
                  <a:srgbClr val="0070C0"/>
                </a:solidFill>
                <a:cs typeface="Times New Roman" panose="02020603050405020304" pitchFamily="18" charset="0"/>
              </a:rPr>
              <a:t>θ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) 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means worse agreement between data and hypothesized </a:t>
            </a:r>
            <a:r>
              <a:rPr lang="el-GR" altLang="en-US" b="1" i="1" dirty="0">
                <a:solidFill>
                  <a:srgbClr val="0070C0"/>
                </a:solidFill>
                <a:cs typeface="Times New Roman" panose="02020603050405020304" pitchFamily="18" charset="0"/>
              </a:rPr>
              <a:t>θ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 Equivalently, usually define</a:t>
            </a:r>
          </a:p>
        </p:txBody>
      </p:sp>
      <p:pic>
        <p:nvPicPr>
          <p:cNvPr id="11" name="Picture 5">
            <a:extLst>
              <a:ext uri="{FF2B5EF4-FFF2-40B4-BE49-F238E27FC236}">
                <a16:creationId xmlns:a16="http://schemas.microsoft.com/office/drawing/2014/main" id="{52FF2919-51AE-2841-8236-8B8B3A459F7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9713" y="4130675"/>
            <a:ext cx="2209800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Box 6">
            <a:extLst>
              <a:ext uri="{FF2B5EF4-FFF2-40B4-BE49-F238E27FC236}">
                <a16:creationId xmlns:a16="http://schemas.microsoft.com/office/drawing/2014/main" id="{2BDCB8C5-1A67-FC48-8447-44B4C3D220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2775" y="4676775"/>
            <a:ext cx="792031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 higher 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t</a:t>
            </a:r>
            <a:r>
              <a:rPr lang="el-GR" altLang="en-US" b="1" i="1" baseline="-25000" dirty="0">
                <a:solidFill>
                  <a:srgbClr val="0070C0"/>
                </a:solidFill>
                <a:cs typeface="Times New Roman" panose="02020603050405020304" pitchFamily="18" charset="0"/>
              </a:rPr>
              <a:t>θ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means worse agreement between </a:t>
            </a:r>
            <a:r>
              <a:rPr lang="el-GR" altLang="en-US" b="1" i="1" dirty="0">
                <a:solidFill>
                  <a:srgbClr val="0070C0"/>
                </a:solidFill>
                <a:cs typeface="Times New Roman" panose="02020603050405020304" pitchFamily="18" charset="0"/>
              </a:rPr>
              <a:t>θ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and the data.</a:t>
            </a:r>
          </a:p>
        </p:txBody>
      </p:sp>
      <p:sp>
        <p:nvSpPr>
          <p:cNvPr id="13" name="TextBox 7">
            <a:extLst>
              <a:ext uri="{FF2B5EF4-FFF2-40B4-BE49-F238E27FC236}">
                <a16:creationId xmlns:a16="http://schemas.microsoft.com/office/drawing/2014/main" id="{A33EB83B-9248-CC4A-B282-03422D33825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3100" y="5588000"/>
            <a:ext cx="299114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p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-value of </a:t>
            </a:r>
            <a:r>
              <a:rPr lang="el-GR" altLang="en-US" b="1" i="1" dirty="0">
                <a:solidFill>
                  <a:srgbClr val="0070C0"/>
                </a:solidFill>
                <a:cs typeface="Times New Roman" panose="02020603050405020304" pitchFamily="18" charset="0"/>
              </a:rPr>
              <a:t>θ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therefore </a:t>
            </a:r>
          </a:p>
        </p:txBody>
      </p:sp>
      <p:pic>
        <p:nvPicPr>
          <p:cNvPr id="14" name="Picture 8">
            <a:extLst>
              <a:ext uri="{FF2B5EF4-FFF2-40B4-BE49-F238E27FC236}">
                <a16:creationId xmlns:a16="http://schemas.microsoft.com/office/drawing/2014/main" id="{ACEBE88A-A5B7-4741-B052-05C17BBC9FF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8925" y="5437188"/>
            <a:ext cx="30988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TextBox 9">
            <a:extLst>
              <a:ext uri="{FF2B5EF4-FFF2-40B4-BE49-F238E27FC236}">
                <a16:creationId xmlns:a16="http://schemas.microsoft.com/office/drawing/2014/main" id="{AEF4099F-2205-AB45-BECB-D06A02B93C0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72288" y="6156325"/>
            <a:ext cx="130356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need pdf</a:t>
            </a:r>
          </a:p>
        </p:txBody>
      </p:sp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E43DF0D7-730A-224D-AE79-71E5A8F23F7F}"/>
              </a:ext>
            </a:extLst>
          </p:cNvPr>
          <p:cNvCxnSpPr>
            <a:cxnSpLocks/>
          </p:cNvCxnSpPr>
          <p:nvPr/>
        </p:nvCxnSpPr>
        <p:spPr>
          <a:xfrm flipH="1" flipV="1">
            <a:off x="6422571" y="6106886"/>
            <a:ext cx="337459" cy="293915"/>
          </a:xfrm>
          <a:prstGeom prst="straightConnector1">
            <a:avLst/>
          </a:prstGeom>
          <a:ln>
            <a:solidFill>
              <a:srgbClr val="CC3300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2E620D4F-A5BA-B653-000C-E6560FAF3C53}"/>
              </a:ext>
            </a:extLst>
          </p:cNvPr>
          <p:cNvSpPr txBox="1"/>
          <p:nvPr/>
        </p:nvSpPr>
        <p:spPr>
          <a:xfrm>
            <a:off x="7165067" y="-43544"/>
            <a:ext cx="202882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moved from Lecture 3</a:t>
            </a:r>
          </a:p>
        </p:txBody>
      </p:sp>
    </p:spTree>
    <p:extLst>
      <p:ext uri="{BB962C8B-B14F-4D97-AF65-F5344CB8AC3E}">
        <p14:creationId xmlns:p14="http://schemas.microsoft.com/office/powerpoint/2010/main" val="20857455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30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CERN Summer Student Lectures / Statistics Lecture 4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DAAC056-FF2C-8A11-15F8-2004E973C09B}"/>
              </a:ext>
            </a:extLst>
          </p:cNvPr>
          <p:cNvSpPr txBox="1"/>
          <p:nvPr/>
        </p:nvSpPr>
        <p:spPr>
          <a:xfrm>
            <a:off x="576943" y="130628"/>
            <a:ext cx="308975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 quick look at </a:t>
            </a:r>
            <a:r>
              <a:rPr lang="en-US" sz="2400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mlFit.py</a:t>
            </a:r>
            <a:endParaRPr lang="en-US" sz="2400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7CD519E-F502-E00F-2A7D-A038D16110C3}"/>
              </a:ext>
            </a:extLst>
          </p:cNvPr>
          <p:cNvSpPr txBox="1"/>
          <p:nvPr/>
        </p:nvSpPr>
        <p:spPr>
          <a:xfrm>
            <a:off x="576943" y="592293"/>
            <a:ext cx="7595349" cy="59093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>
                <a:solidFill>
                  <a:srgbClr val="007400"/>
                </a:solidFill>
                <a:effectLst/>
                <a:latin typeface="Menlo" panose="020B0609030804020204" pitchFamily="49" charset="0"/>
              </a:rPr>
              <a:t># Example of maximum-likelihood fit with </a:t>
            </a:r>
            <a:r>
              <a:rPr lang="en-GB" sz="1400" dirty="0" err="1">
                <a:solidFill>
                  <a:srgbClr val="007400"/>
                </a:solidFill>
                <a:effectLst/>
                <a:latin typeface="Menlo" panose="020B0609030804020204" pitchFamily="49" charset="0"/>
              </a:rPr>
              <a:t>iminuit</a:t>
            </a:r>
            <a:r>
              <a:rPr lang="en-GB" sz="1400" dirty="0">
                <a:solidFill>
                  <a:srgbClr val="007400"/>
                </a:solidFill>
                <a:effectLst/>
                <a:latin typeface="Menlo" panose="020B0609030804020204" pitchFamily="49" charset="0"/>
              </a:rPr>
              <a:t> version 2.</a:t>
            </a:r>
          </a:p>
          <a:p>
            <a:r>
              <a:rPr lang="en-GB" sz="1400" dirty="0">
                <a:solidFill>
                  <a:srgbClr val="007400"/>
                </a:solidFill>
                <a:effectLst/>
                <a:latin typeface="Menlo" panose="020B0609030804020204" pitchFamily="49" charset="0"/>
              </a:rPr>
              <a:t># pdf is a mixture of Gaussian (signal) and exponential (background),</a:t>
            </a:r>
          </a:p>
          <a:p>
            <a:r>
              <a:rPr lang="en-GB" sz="1400" dirty="0">
                <a:solidFill>
                  <a:srgbClr val="007400"/>
                </a:solidFill>
                <a:effectLst/>
                <a:latin typeface="Menlo" panose="020B0609030804020204" pitchFamily="49" charset="0"/>
              </a:rPr>
              <a:t># truncated in [</a:t>
            </a:r>
            <a:r>
              <a:rPr lang="en-GB" sz="1400" dirty="0" err="1">
                <a:solidFill>
                  <a:srgbClr val="007400"/>
                </a:solidFill>
                <a:effectLst/>
                <a:latin typeface="Menlo" panose="020B0609030804020204" pitchFamily="49" charset="0"/>
              </a:rPr>
              <a:t>xMin,xMax</a:t>
            </a:r>
            <a:r>
              <a:rPr lang="en-GB" sz="1400" dirty="0">
                <a:solidFill>
                  <a:srgbClr val="007400"/>
                </a:solidFill>
                <a:effectLst/>
                <a:latin typeface="Menlo" panose="020B0609030804020204" pitchFamily="49" charset="0"/>
              </a:rPr>
              <a:t>].</a:t>
            </a:r>
          </a:p>
          <a:p>
            <a:r>
              <a:rPr lang="en-GB" sz="1400" dirty="0">
                <a:solidFill>
                  <a:srgbClr val="007400"/>
                </a:solidFill>
                <a:effectLst/>
                <a:latin typeface="Menlo" panose="020B0609030804020204" pitchFamily="49" charset="0"/>
              </a:rPr>
              <a:t># G. Cowan / RHUL Physics / December 2022</a:t>
            </a:r>
          </a:p>
          <a:p>
            <a:b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</a:br>
            <a:endParaRPr lang="en-GB" sz="1400" dirty="0">
              <a:solidFill>
                <a:srgbClr val="000000"/>
              </a:solidFill>
              <a:effectLst/>
              <a:latin typeface="Menlo" panose="020B0609030804020204" pitchFamily="49" charset="0"/>
            </a:endParaRPr>
          </a:p>
          <a:p>
            <a:r>
              <a:rPr lang="en-GB" sz="1400" dirty="0">
                <a:solidFill>
                  <a:srgbClr val="AA0D91"/>
                </a:solidFill>
                <a:effectLst/>
                <a:latin typeface="Menlo" panose="020B0609030804020204" pitchFamily="49" charset="0"/>
              </a:rPr>
              <a:t>import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sz="14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numpy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sz="1400" dirty="0">
                <a:solidFill>
                  <a:srgbClr val="AA0D91"/>
                </a:solidFill>
                <a:effectLst/>
                <a:latin typeface="Menlo" panose="020B0609030804020204" pitchFamily="49" charset="0"/>
              </a:rPr>
              <a:t>as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 np</a:t>
            </a:r>
          </a:p>
          <a:p>
            <a:r>
              <a:rPr lang="en-GB" sz="1400" dirty="0">
                <a:solidFill>
                  <a:srgbClr val="AA0D91"/>
                </a:solidFill>
                <a:effectLst/>
                <a:latin typeface="Menlo" panose="020B0609030804020204" pitchFamily="49" charset="0"/>
              </a:rPr>
              <a:t>import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sz="14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scipy.stats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sz="1400" dirty="0">
                <a:solidFill>
                  <a:srgbClr val="AA0D91"/>
                </a:solidFill>
                <a:effectLst/>
                <a:latin typeface="Menlo" panose="020B0609030804020204" pitchFamily="49" charset="0"/>
              </a:rPr>
              <a:t>as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 stats</a:t>
            </a:r>
          </a:p>
          <a:p>
            <a:r>
              <a:rPr lang="en-GB" sz="1400" dirty="0">
                <a:solidFill>
                  <a:srgbClr val="AA0D91"/>
                </a:solidFill>
                <a:effectLst/>
                <a:latin typeface="Menlo" panose="020B0609030804020204" pitchFamily="49" charset="0"/>
              </a:rPr>
              <a:t>from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sz="14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scipy.stats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sz="1400" dirty="0">
                <a:solidFill>
                  <a:srgbClr val="AA0D91"/>
                </a:solidFill>
                <a:effectLst/>
                <a:latin typeface="Menlo" panose="020B0609030804020204" pitchFamily="49" charset="0"/>
              </a:rPr>
              <a:t>import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sz="14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truncexpon</a:t>
            </a:r>
            <a:endParaRPr lang="en-GB" sz="1400" dirty="0">
              <a:solidFill>
                <a:srgbClr val="000000"/>
              </a:solidFill>
              <a:effectLst/>
              <a:latin typeface="Menlo" panose="020B0609030804020204" pitchFamily="49" charset="0"/>
            </a:endParaRPr>
          </a:p>
          <a:p>
            <a:r>
              <a:rPr lang="en-GB" sz="1400" dirty="0">
                <a:solidFill>
                  <a:srgbClr val="AA0D91"/>
                </a:solidFill>
                <a:effectLst/>
                <a:latin typeface="Menlo" panose="020B0609030804020204" pitchFamily="49" charset="0"/>
              </a:rPr>
              <a:t>from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sz="14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scipy.stats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sz="1400" dirty="0">
                <a:solidFill>
                  <a:srgbClr val="AA0D91"/>
                </a:solidFill>
                <a:effectLst/>
                <a:latin typeface="Menlo" panose="020B0609030804020204" pitchFamily="49" charset="0"/>
              </a:rPr>
              <a:t>import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sz="14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truncnorm</a:t>
            </a:r>
            <a:endParaRPr lang="en-GB" sz="1400" dirty="0">
              <a:solidFill>
                <a:srgbClr val="000000"/>
              </a:solidFill>
              <a:effectLst/>
              <a:latin typeface="Menlo" panose="020B0609030804020204" pitchFamily="49" charset="0"/>
            </a:endParaRPr>
          </a:p>
          <a:p>
            <a:r>
              <a:rPr lang="en-GB" sz="1400" dirty="0">
                <a:solidFill>
                  <a:srgbClr val="AA0D91"/>
                </a:solidFill>
                <a:effectLst/>
                <a:latin typeface="Menlo" panose="020B0609030804020204" pitchFamily="49" charset="0"/>
              </a:rPr>
              <a:t>from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sz="14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scipy.stats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sz="1400" dirty="0">
                <a:solidFill>
                  <a:srgbClr val="AA0D91"/>
                </a:solidFill>
                <a:effectLst/>
                <a:latin typeface="Menlo" panose="020B0609030804020204" pitchFamily="49" charset="0"/>
              </a:rPr>
              <a:t>import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 chi2</a:t>
            </a:r>
          </a:p>
          <a:p>
            <a:r>
              <a:rPr lang="en-GB" sz="1400" dirty="0">
                <a:solidFill>
                  <a:srgbClr val="AA0D91"/>
                </a:solidFill>
                <a:effectLst/>
                <a:latin typeface="Menlo" panose="020B0609030804020204" pitchFamily="49" charset="0"/>
              </a:rPr>
              <a:t>import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sz="14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iminuit</a:t>
            </a:r>
            <a:endParaRPr lang="en-GB" sz="1400" dirty="0">
              <a:solidFill>
                <a:srgbClr val="000000"/>
              </a:solidFill>
              <a:effectLst/>
              <a:latin typeface="Menlo" panose="020B0609030804020204" pitchFamily="49" charset="0"/>
            </a:endParaRPr>
          </a:p>
          <a:p>
            <a:r>
              <a:rPr lang="en-GB" sz="1400" dirty="0">
                <a:solidFill>
                  <a:srgbClr val="AA0D91"/>
                </a:solidFill>
                <a:effectLst/>
                <a:latin typeface="Menlo" panose="020B0609030804020204" pitchFamily="49" charset="0"/>
              </a:rPr>
              <a:t>from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sz="14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iminuit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sz="1400" dirty="0">
                <a:solidFill>
                  <a:srgbClr val="AA0D91"/>
                </a:solidFill>
                <a:effectLst/>
                <a:latin typeface="Menlo" panose="020B0609030804020204" pitchFamily="49" charset="0"/>
              </a:rPr>
              <a:t>import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 Minuit</a:t>
            </a:r>
          </a:p>
          <a:p>
            <a:r>
              <a:rPr lang="en-GB" sz="1400" dirty="0">
                <a:solidFill>
                  <a:srgbClr val="AA0D91"/>
                </a:solidFill>
                <a:effectLst/>
                <a:latin typeface="Menlo" panose="020B0609030804020204" pitchFamily="49" charset="0"/>
              </a:rPr>
              <a:t>import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sz="14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matplotlib.pyplot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sz="1400" dirty="0">
                <a:solidFill>
                  <a:srgbClr val="AA0D91"/>
                </a:solidFill>
                <a:effectLst/>
                <a:latin typeface="Menlo" panose="020B0609030804020204" pitchFamily="49" charset="0"/>
              </a:rPr>
              <a:t>as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sz="14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plt</a:t>
            </a:r>
            <a:endParaRPr lang="en-GB" sz="1400" dirty="0">
              <a:solidFill>
                <a:srgbClr val="000000"/>
              </a:solidFill>
              <a:effectLst/>
              <a:latin typeface="Menlo" panose="020B0609030804020204" pitchFamily="49" charset="0"/>
            </a:endParaRPr>
          </a:p>
          <a:p>
            <a:r>
              <a:rPr lang="en-GB" sz="1400" dirty="0">
                <a:solidFill>
                  <a:srgbClr val="AA0D91"/>
                </a:solidFill>
                <a:effectLst/>
                <a:latin typeface="Menlo" panose="020B0609030804020204" pitchFamily="49" charset="0"/>
              </a:rPr>
              <a:t>from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 matplotlib </a:t>
            </a:r>
            <a:r>
              <a:rPr lang="en-GB" sz="1400" dirty="0">
                <a:solidFill>
                  <a:srgbClr val="AA0D91"/>
                </a:solidFill>
                <a:effectLst/>
                <a:latin typeface="Menlo" panose="020B0609030804020204" pitchFamily="49" charset="0"/>
              </a:rPr>
              <a:t>import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 container</a:t>
            </a:r>
          </a:p>
          <a:p>
            <a:r>
              <a:rPr lang="en-GB" sz="14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plt.rcParams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[</a:t>
            </a:r>
            <a:r>
              <a:rPr lang="en-GB" sz="1400" dirty="0">
                <a:solidFill>
                  <a:srgbClr val="C41A16"/>
                </a:solidFill>
                <a:effectLst/>
                <a:latin typeface="Menlo" panose="020B0609030804020204" pitchFamily="49" charset="0"/>
              </a:rPr>
              <a:t>"</a:t>
            </a:r>
            <a:r>
              <a:rPr lang="en-GB" sz="1400" dirty="0" err="1">
                <a:solidFill>
                  <a:srgbClr val="C41A16"/>
                </a:solidFill>
                <a:effectLst/>
                <a:latin typeface="Menlo" panose="020B0609030804020204" pitchFamily="49" charset="0"/>
              </a:rPr>
              <a:t>font.size</a:t>
            </a:r>
            <a:r>
              <a:rPr lang="en-GB" sz="1400" dirty="0">
                <a:solidFill>
                  <a:srgbClr val="C41A16"/>
                </a:solidFill>
                <a:effectLst/>
                <a:latin typeface="Menlo" panose="020B0609030804020204" pitchFamily="49" charset="0"/>
              </a:rPr>
              <a:t>"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] = </a:t>
            </a:r>
            <a:r>
              <a:rPr lang="en-GB" sz="1400" dirty="0">
                <a:solidFill>
                  <a:srgbClr val="1C00CF"/>
                </a:solidFill>
                <a:effectLst/>
                <a:latin typeface="Menlo" panose="020B0609030804020204" pitchFamily="49" charset="0"/>
              </a:rPr>
              <a:t>14</a:t>
            </a:r>
            <a:endParaRPr lang="en-GB" sz="1400" dirty="0">
              <a:solidFill>
                <a:srgbClr val="000000"/>
              </a:solidFill>
              <a:effectLst/>
              <a:latin typeface="Menlo" panose="020B0609030804020204" pitchFamily="49" charset="0"/>
            </a:endParaRPr>
          </a:p>
          <a:p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print(</a:t>
            </a:r>
            <a:r>
              <a:rPr lang="en-GB" sz="1400" dirty="0">
                <a:solidFill>
                  <a:srgbClr val="C41A16"/>
                </a:solidFill>
                <a:effectLst/>
                <a:latin typeface="Menlo" panose="020B0609030804020204" pitchFamily="49" charset="0"/>
              </a:rPr>
              <a:t>"</a:t>
            </a:r>
            <a:r>
              <a:rPr lang="en-GB" sz="1400" dirty="0" err="1">
                <a:solidFill>
                  <a:srgbClr val="C41A16"/>
                </a:solidFill>
                <a:effectLst/>
                <a:latin typeface="Menlo" panose="020B0609030804020204" pitchFamily="49" charset="0"/>
              </a:rPr>
              <a:t>iminuit</a:t>
            </a:r>
            <a:r>
              <a:rPr lang="en-GB" sz="1400" dirty="0">
                <a:solidFill>
                  <a:srgbClr val="C41A16"/>
                </a:solidFill>
                <a:effectLst/>
                <a:latin typeface="Menlo" panose="020B0609030804020204" pitchFamily="49" charset="0"/>
              </a:rPr>
              <a:t> version:"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, </a:t>
            </a:r>
            <a:r>
              <a:rPr lang="en-GB" sz="14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iminuit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.__version__)  </a:t>
            </a:r>
            <a:r>
              <a:rPr lang="en-GB" sz="1400" dirty="0">
                <a:solidFill>
                  <a:srgbClr val="007400"/>
                </a:solidFill>
                <a:effectLst/>
                <a:latin typeface="Menlo" panose="020B0609030804020204" pitchFamily="49" charset="0"/>
              </a:rPr>
              <a:t># need 2.x</a:t>
            </a:r>
            <a:endParaRPr lang="en-GB" sz="1400" dirty="0">
              <a:solidFill>
                <a:srgbClr val="000000"/>
              </a:solidFill>
              <a:effectLst/>
              <a:latin typeface="Menlo" panose="020B0609030804020204" pitchFamily="49" charset="0"/>
            </a:endParaRPr>
          </a:p>
          <a:p>
            <a:b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</a:br>
            <a:endParaRPr lang="en-GB" sz="1400" dirty="0">
              <a:solidFill>
                <a:srgbClr val="000000"/>
              </a:solidFill>
              <a:effectLst/>
              <a:latin typeface="Menlo" panose="020B0609030804020204" pitchFamily="49" charset="0"/>
            </a:endParaRPr>
          </a:p>
          <a:p>
            <a:r>
              <a:rPr lang="en-GB" sz="1400" dirty="0">
                <a:solidFill>
                  <a:srgbClr val="007400"/>
                </a:solidFill>
                <a:effectLst/>
                <a:latin typeface="Menlo" panose="020B0609030804020204" pitchFamily="49" charset="0"/>
              </a:rPr>
              <a:t># define pdf and generate data</a:t>
            </a:r>
          </a:p>
          <a:p>
            <a:r>
              <a:rPr lang="en-GB" sz="14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np.random.seed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(seed=</a:t>
            </a:r>
            <a:r>
              <a:rPr lang="en-GB" sz="1400" dirty="0">
                <a:solidFill>
                  <a:srgbClr val="1C00CF"/>
                </a:solidFill>
                <a:effectLst/>
                <a:latin typeface="Menlo" panose="020B0609030804020204" pitchFamily="49" charset="0"/>
              </a:rPr>
              <a:t>1234567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)        </a:t>
            </a:r>
            <a:r>
              <a:rPr lang="en-GB" sz="1400" dirty="0">
                <a:solidFill>
                  <a:srgbClr val="007400"/>
                </a:solidFill>
                <a:effectLst/>
                <a:latin typeface="Menlo" panose="020B0609030804020204" pitchFamily="49" charset="0"/>
              </a:rPr>
              <a:t># fix random seed</a:t>
            </a:r>
            <a:endParaRPr lang="en-GB" sz="1400" dirty="0">
              <a:solidFill>
                <a:srgbClr val="000000"/>
              </a:solidFill>
              <a:effectLst/>
              <a:latin typeface="Menlo" panose="020B0609030804020204" pitchFamily="49" charset="0"/>
            </a:endParaRPr>
          </a:p>
          <a:p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theta = </a:t>
            </a:r>
            <a:r>
              <a:rPr lang="en-GB" sz="1400" dirty="0">
                <a:solidFill>
                  <a:srgbClr val="1C00CF"/>
                </a:solidFill>
                <a:effectLst/>
                <a:latin typeface="Menlo" panose="020B0609030804020204" pitchFamily="49" charset="0"/>
              </a:rPr>
              <a:t>0.2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                         </a:t>
            </a:r>
            <a:r>
              <a:rPr lang="en-GB" sz="1400" dirty="0">
                <a:solidFill>
                  <a:srgbClr val="007400"/>
                </a:solidFill>
                <a:effectLst/>
                <a:latin typeface="Menlo" panose="020B0609030804020204" pitchFamily="49" charset="0"/>
              </a:rPr>
              <a:t># fraction of signal</a:t>
            </a:r>
            <a:endParaRPr lang="en-GB" sz="1400" dirty="0">
              <a:solidFill>
                <a:srgbClr val="000000"/>
              </a:solidFill>
              <a:effectLst/>
              <a:latin typeface="Menlo" panose="020B0609030804020204" pitchFamily="49" charset="0"/>
            </a:endParaRPr>
          </a:p>
          <a:p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mu = </a:t>
            </a:r>
            <a:r>
              <a:rPr lang="en-GB" sz="1400" dirty="0">
                <a:solidFill>
                  <a:srgbClr val="1C00CF"/>
                </a:solidFill>
                <a:effectLst/>
                <a:latin typeface="Menlo" panose="020B0609030804020204" pitchFamily="49" charset="0"/>
              </a:rPr>
              <a:t>10.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                            </a:t>
            </a:r>
            <a:r>
              <a:rPr lang="en-GB" sz="1400" dirty="0">
                <a:solidFill>
                  <a:srgbClr val="007400"/>
                </a:solidFill>
                <a:effectLst/>
                <a:latin typeface="Menlo" panose="020B0609030804020204" pitchFamily="49" charset="0"/>
              </a:rPr>
              <a:t># mean of Gaussian</a:t>
            </a:r>
            <a:endParaRPr lang="en-GB" sz="1400" dirty="0">
              <a:solidFill>
                <a:srgbClr val="000000"/>
              </a:solidFill>
              <a:effectLst/>
              <a:latin typeface="Menlo" panose="020B0609030804020204" pitchFamily="49" charset="0"/>
            </a:endParaRPr>
          </a:p>
          <a:p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sigma = </a:t>
            </a:r>
            <a:r>
              <a:rPr lang="en-GB" sz="1400" dirty="0">
                <a:solidFill>
                  <a:srgbClr val="1C00CF"/>
                </a:solidFill>
                <a:effectLst/>
                <a:latin typeface="Menlo" panose="020B0609030804020204" pitchFamily="49" charset="0"/>
              </a:rPr>
              <a:t>2.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                          </a:t>
            </a:r>
            <a:r>
              <a:rPr lang="en-GB" sz="1400" dirty="0">
                <a:solidFill>
                  <a:srgbClr val="007400"/>
                </a:solidFill>
                <a:effectLst/>
                <a:latin typeface="Menlo" panose="020B0609030804020204" pitchFamily="49" charset="0"/>
              </a:rPr>
              <a:t># std. dev. of Gaussian</a:t>
            </a:r>
            <a:endParaRPr lang="en-GB" sz="1400" dirty="0">
              <a:solidFill>
                <a:srgbClr val="000000"/>
              </a:solidFill>
              <a:effectLst/>
              <a:latin typeface="Menlo" panose="020B0609030804020204" pitchFamily="49" charset="0"/>
            </a:endParaRPr>
          </a:p>
          <a:p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xi = </a:t>
            </a:r>
            <a:r>
              <a:rPr lang="en-GB" sz="1400" dirty="0">
                <a:solidFill>
                  <a:srgbClr val="1C00CF"/>
                </a:solidFill>
                <a:effectLst/>
                <a:latin typeface="Menlo" panose="020B0609030804020204" pitchFamily="49" charset="0"/>
              </a:rPr>
              <a:t>5.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                             </a:t>
            </a:r>
            <a:r>
              <a:rPr lang="en-GB" sz="1400" dirty="0">
                <a:solidFill>
                  <a:srgbClr val="007400"/>
                </a:solidFill>
                <a:effectLst/>
                <a:latin typeface="Menlo" panose="020B0609030804020204" pitchFamily="49" charset="0"/>
              </a:rPr>
              <a:t># mean of exponential</a:t>
            </a:r>
            <a:endParaRPr lang="en-GB" sz="1400" dirty="0">
              <a:solidFill>
                <a:srgbClr val="000000"/>
              </a:solidFill>
              <a:effectLst/>
              <a:latin typeface="Menlo" panose="020B0609030804020204" pitchFamily="49" charset="0"/>
            </a:endParaRPr>
          </a:p>
          <a:p>
            <a:r>
              <a:rPr lang="en-GB" sz="14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xMin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 = </a:t>
            </a:r>
            <a:r>
              <a:rPr lang="en-GB" sz="1400" dirty="0">
                <a:solidFill>
                  <a:srgbClr val="1C00CF"/>
                </a:solidFill>
                <a:effectLst/>
                <a:latin typeface="Menlo" panose="020B0609030804020204" pitchFamily="49" charset="0"/>
              </a:rPr>
              <a:t>0.</a:t>
            </a:r>
            <a:endParaRPr lang="en-GB" sz="1400" dirty="0">
              <a:solidFill>
                <a:srgbClr val="000000"/>
              </a:solidFill>
              <a:effectLst/>
              <a:latin typeface="Menlo" panose="020B0609030804020204" pitchFamily="49" charset="0"/>
            </a:endParaRPr>
          </a:p>
          <a:p>
            <a:r>
              <a:rPr lang="en-GB" sz="14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xMax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 = </a:t>
            </a:r>
            <a:r>
              <a:rPr lang="en-GB" sz="1400" dirty="0">
                <a:solidFill>
                  <a:srgbClr val="1C00CF"/>
                </a:solidFill>
                <a:effectLst/>
                <a:latin typeface="Menlo" panose="020B0609030804020204" pitchFamily="49" charset="0"/>
              </a:rPr>
              <a:t>20.</a:t>
            </a:r>
            <a:endParaRPr lang="en-GB" sz="1400" dirty="0">
              <a:solidFill>
                <a:srgbClr val="000000"/>
              </a:solidFill>
              <a:effectLst/>
              <a:latin typeface="Menlo" panose="020B060903080402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59386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31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CERN Summer Student Lectures / Statistics Lecture 4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50343EA-0516-4F0B-50F7-6001DEABF55A}"/>
              </a:ext>
            </a:extLst>
          </p:cNvPr>
          <p:cNvSpPr txBox="1"/>
          <p:nvPr/>
        </p:nvSpPr>
        <p:spPr>
          <a:xfrm>
            <a:off x="631371" y="620484"/>
            <a:ext cx="294394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Define the fit function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68D047B-A3B7-6E28-FF5C-032FAC942402}"/>
              </a:ext>
            </a:extLst>
          </p:cNvPr>
          <p:cNvSpPr txBox="1"/>
          <p:nvPr/>
        </p:nvSpPr>
        <p:spPr>
          <a:xfrm>
            <a:off x="544286" y="3374570"/>
            <a:ext cx="245618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Generate the data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43E8994-1A76-48AD-2038-727B1CA40212}"/>
              </a:ext>
            </a:extLst>
          </p:cNvPr>
          <p:cNvSpPr txBox="1"/>
          <p:nvPr/>
        </p:nvSpPr>
        <p:spPr>
          <a:xfrm>
            <a:off x="701016" y="1199772"/>
            <a:ext cx="829877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>
                <a:solidFill>
                  <a:srgbClr val="AA0D91"/>
                </a:solidFill>
                <a:effectLst/>
                <a:latin typeface="Menlo" panose="020B0609030804020204" pitchFamily="49" charset="0"/>
              </a:rPr>
              <a:t>def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 f(x, par):</a:t>
            </a:r>
          </a:p>
          <a:p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    theta   = par[</a:t>
            </a:r>
            <a:r>
              <a:rPr lang="en-GB" sz="1400" dirty="0">
                <a:solidFill>
                  <a:srgbClr val="1C00CF"/>
                </a:solidFill>
                <a:effectLst/>
                <a:latin typeface="Menlo" panose="020B0609030804020204" pitchFamily="49" charset="0"/>
              </a:rPr>
              <a:t>0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]</a:t>
            </a:r>
          </a:p>
          <a:p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    mu      = par[</a:t>
            </a:r>
            <a:r>
              <a:rPr lang="en-GB" sz="1400" dirty="0">
                <a:solidFill>
                  <a:srgbClr val="1C00CF"/>
                </a:solidFill>
                <a:effectLst/>
                <a:latin typeface="Menlo" panose="020B0609030804020204" pitchFamily="49" charset="0"/>
              </a:rPr>
              <a:t>1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]</a:t>
            </a:r>
          </a:p>
          <a:p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    sigma   = par[</a:t>
            </a:r>
            <a:r>
              <a:rPr lang="en-GB" sz="1400" dirty="0">
                <a:solidFill>
                  <a:srgbClr val="1C00CF"/>
                </a:solidFill>
                <a:effectLst/>
                <a:latin typeface="Menlo" panose="020B0609030804020204" pitchFamily="49" charset="0"/>
              </a:rPr>
              <a:t>2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]</a:t>
            </a:r>
          </a:p>
          <a:p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    xi      = par[</a:t>
            </a:r>
            <a:r>
              <a:rPr lang="en-GB" sz="1400" dirty="0">
                <a:solidFill>
                  <a:srgbClr val="1C00CF"/>
                </a:solidFill>
                <a:effectLst/>
                <a:latin typeface="Menlo" panose="020B0609030804020204" pitchFamily="49" charset="0"/>
              </a:rPr>
              <a:t>3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]</a:t>
            </a:r>
          </a:p>
          <a:p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    fs = </a:t>
            </a:r>
            <a:r>
              <a:rPr lang="en-GB" sz="14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stats.truncnorm.pdf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(x, a=(</a:t>
            </a:r>
            <a:r>
              <a:rPr lang="en-GB" sz="14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xMin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-mu)/sigma, b=(</a:t>
            </a:r>
            <a:r>
              <a:rPr lang="en-GB" sz="14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xMax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-mu)/sigma, 							   </a:t>
            </a:r>
            <a:r>
              <a:rPr lang="en-GB" sz="14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loc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=mu, scale=sigma)</a:t>
            </a:r>
          </a:p>
          <a:p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    fb = </a:t>
            </a:r>
            <a:r>
              <a:rPr lang="en-GB" sz="14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stats.truncexpon.pdf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(x, b=(</a:t>
            </a:r>
            <a:r>
              <a:rPr lang="en-GB" sz="14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xMax-xMin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)/xi, </a:t>
            </a:r>
            <a:r>
              <a:rPr lang="en-GB" sz="14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loc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=</a:t>
            </a:r>
            <a:r>
              <a:rPr lang="en-GB" sz="14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xMin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, scale=xi)</a:t>
            </a:r>
          </a:p>
          <a:p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    </a:t>
            </a:r>
            <a:r>
              <a:rPr lang="en-GB" sz="1400" dirty="0">
                <a:solidFill>
                  <a:srgbClr val="AA0D91"/>
                </a:solidFill>
                <a:effectLst/>
                <a:latin typeface="Menlo" panose="020B0609030804020204" pitchFamily="49" charset="0"/>
              </a:rPr>
              <a:t>return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 theta*fs + (</a:t>
            </a:r>
            <a:r>
              <a:rPr lang="en-GB" sz="1400" dirty="0">
                <a:solidFill>
                  <a:srgbClr val="1C00CF"/>
                </a:solidFill>
                <a:effectLst/>
                <a:latin typeface="Menlo" panose="020B0609030804020204" pitchFamily="49" charset="0"/>
              </a:rPr>
              <a:t>1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-theta)*fb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5D3E293-1DC7-F287-B94E-F9EDD7E54198}"/>
              </a:ext>
            </a:extLst>
          </p:cNvPr>
          <p:cNvSpPr txBox="1"/>
          <p:nvPr/>
        </p:nvSpPr>
        <p:spPr>
          <a:xfrm>
            <a:off x="539646" y="3960361"/>
            <a:ext cx="8608388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4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numVal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 = </a:t>
            </a:r>
            <a:r>
              <a:rPr lang="en-GB" sz="1400" dirty="0">
                <a:solidFill>
                  <a:srgbClr val="1C00CF"/>
                </a:solidFill>
                <a:effectLst/>
                <a:latin typeface="Menlo" panose="020B0609030804020204" pitchFamily="49" charset="0"/>
              </a:rPr>
              <a:t>200</a:t>
            </a:r>
            <a:endParaRPr lang="en-GB" sz="1400" dirty="0">
              <a:solidFill>
                <a:srgbClr val="000000"/>
              </a:solidFill>
              <a:effectLst/>
              <a:latin typeface="Menlo" panose="020B0609030804020204" pitchFamily="49" charset="0"/>
            </a:endParaRPr>
          </a:p>
          <a:p>
            <a:r>
              <a:rPr lang="en-GB" sz="14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xData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 = </a:t>
            </a:r>
            <a:r>
              <a:rPr lang="en-GB" sz="14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np.empty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([</a:t>
            </a:r>
            <a:r>
              <a:rPr lang="en-GB" sz="14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numVal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])</a:t>
            </a:r>
          </a:p>
          <a:p>
            <a:r>
              <a:rPr lang="en-GB" sz="1400" dirty="0">
                <a:solidFill>
                  <a:srgbClr val="AA0D91"/>
                </a:solidFill>
                <a:effectLst/>
                <a:latin typeface="Menlo" panose="020B0609030804020204" pitchFamily="49" charset="0"/>
              </a:rPr>
              <a:t>for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sz="14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i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sz="1400" dirty="0">
                <a:solidFill>
                  <a:srgbClr val="AA0D91"/>
                </a:solidFill>
                <a:effectLst/>
                <a:latin typeface="Menlo" panose="020B0609030804020204" pitchFamily="49" charset="0"/>
              </a:rPr>
              <a:t>in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 range (</a:t>
            </a:r>
            <a:r>
              <a:rPr lang="en-GB" sz="14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numVal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):</a:t>
            </a:r>
          </a:p>
          <a:p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    r = </a:t>
            </a:r>
            <a:r>
              <a:rPr lang="en-GB" sz="14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np.random.uniform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();</a:t>
            </a:r>
          </a:p>
          <a:p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    </a:t>
            </a:r>
            <a:r>
              <a:rPr lang="en-GB" sz="1400" dirty="0">
                <a:solidFill>
                  <a:srgbClr val="AA0D91"/>
                </a:solidFill>
                <a:effectLst/>
                <a:latin typeface="Menlo" panose="020B0609030804020204" pitchFamily="49" charset="0"/>
              </a:rPr>
              <a:t>if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 r &lt; theta:</a:t>
            </a:r>
          </a:p>
          <a:p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        </a:t>
            </a:r>
            <a:r>
              <a:rPr lang="en-GB" sz="14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xData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[</a:t>
            </a:r>
            <a:r>
              <a:rPr lang="en-GB" sz="14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i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] = </a:t>
            </a:r>
            <a:r>
              <a:rPr lang="en-GB" sz="14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stats.truncnorm.rvs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(a=(</a:t>
            </a:r>
            <a:r>
              <a:rPr lang="en-GB" sz="14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xMin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-mu)/sigma, b=(</a:t>
            </a:r>
            <a:r>
              <a:rPr lang="en-GB" sz="14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xMax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-mu)/sigma, </a:t>
            </a:r>
          </a:p>
          <a:p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									</a:t>
            </a:r>
            <a:r>
              <a:rPr lang="en-GB" sz="14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loc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=mu, scale=sigma)</a:t>
            </a:r>
          </a:p>
          <a:p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    </a:t>
            </a:r>
            <a:r>
              <a:rPr lang="en-GB" sz="1400" dirty="0">
                <a:solidFill>
                  <a:srgbClr val="AA0D91"/>
                </a:solidFill>
                <a:effectLst/>
                <a:latin typeface="Menlo" panose="020B0609030804020204" pitchFamily="49" charset="0"/>
              </a:rPr>
              <a:t>else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:</a:t>
            </a:r>
          </a:p>
          <a:p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        </a:t>
            </a:r>
            <a:r>
              <a:rPr lang="en-GB" sz="14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xData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[</a:t>
            </a:r>
            <a:r>
              <a:rPr lang="en-GB" sz="14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i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] = </a:t>
            </a:r>
            <a:r>
              <a:rPr lang="en-GB" sz="14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stats.truncexpon.rvs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(b=(</a:t>
            </a:r>
            <a:r>
              <a:rPr lang="en-GB" sz="14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xMax-xMin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)/xi, </a:t>
            </a:r>
            <a:r>
              <a:rPr lang="en-GB" sz="14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loc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=</a:t>
            </a:r>
            <a:r>
              <a:rPr lang="en-GB" sz="14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xMin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, scale=xi)</a:t>
            </a:r>
          </a:p>
        </p:txBody>
      </p:sp>
    </p:spTree>
    <p:extLst>
      <p:ext uri="{BB962C8B-B14F-4D97-AF65-F5344CB8AC3E}">
        <p14:creationId xmlns:p14="http://schemas.microsoft.com/office/powerpoint/2010/main" val="41030144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32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CERN Summer Student Lectures / Statistics Lecture 4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70AB3F0-02F3-A436-D1DE-1E4C0A9B9ADF}"/>
              </a:ext>
            </a:extLst>
          </p:cNvPr>
          <p:cNvSpPr txBox="1"/>
          <p:nvPr/>
        </p:nvSpPr>
        <p:spPr>
          <a:xfrm>
            <a:off x="489857" y="522514"/>
            <a:ext cx="179722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Set up the fit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F0493ED-6C3A-8B9A-2077-8BE20BA3081A}"/>
              </a:ext>
            </a:extLst>
          </p:cNvPr>
          <p:cNvSpPr txBox="1"/>
          <p:nvPr/>
        </p:nvSpPr>
        <p:spPr>
          <a:xfrm>
            <a:off x="489857" y="1228397"/>
            <a:ext cx="8376557" cy="418576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400" dirty="0">
                <a:solidFill>
                  <a:srgbClr val="007400"/>
                </a:solidFill>
                <a:effectLst/>
                <a:latin typeface="Menlo" panose="020B0609030804020204" pitchFamily="49" charset="0"/>
              </a:rPr>
              <a:t># Function to be minimized is negative log-likelihood</a:t>
            </a:r>
          </a:p>
          <a:p>
            <a:r>
              <a:rPr lang="en-GB" sz="1400" dirty="0">
                <a:solidFill>
                  <a:srgbClr val="AA0D91"/>
                </a:solidFill>
                <a:effectLst/>
                <a:latin typeface="Menlo" panose="020B0609030804020204" pitchFamily="49" charset="0"/>
              </a:rPr>
              <a:t>def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sz="14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negLogL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(par):</a:t>
            </a:r>
          </a:p>
          <a:p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    pdf = f(</a:t>
            </a:r>
            <a:r>
              <a:rPr lang="en-GB" sz="14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xData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, par)</a:t>
            </a:r>
          </a:p>
          <a:p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    </a:t>
            </a:r>
            <a:r>
              <a:rPr lang="en-GB" sz="1400" dirty="0">
                <a:solidFill>
                  <a:srgbClr val="AA0D91"/>
                </a:solidFill>
                <a:effectLst/>
                <a:latin typeface="Menlo" panose="020B0609030804020204" pitchFamily="49" charset="0"/>
              </a:rPr>
              <a:t>return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 -</a:t>
            </a:r>
            <a:r>
              <a:rPr lang="en-GB" sz="14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np.sum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(</a:t>
            </a:r>
            <a:r>
              <a:rPr lang="en-GB" sz="14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np.log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(pdf))</a:t>
            </a:r>
          </a:p>
          <a:p>
            <a:b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</a:br>
            <a:endParaRPr lang="en-GB" sz="1400" dirty="0">
              <a:solidFill>
                <a:srgbClr val="000000"/>
              </a:solidFill>
              <a:effectLst/>
              <a:latin typeface="Menlo" panose="020B0609030804020204" pitchFamily="49" charset="0"/>
            </a:endParaRPr>
          </a:p>
          <a:p>
            <a:r>
              <a:rPr lang="en-GB" sz="1400" dirty="0">
                <a:solidFill>
                  <a:srgbClr val="007400"/>
                </a:solidFill>
                <a:effectLst/>
                <a:latin typeface="Menlo" panose="020B0609030804020204" pitchFamily="49" charset="0"/>
              </a:rPr>
              <a:t># Initialize Minuit and set up fit:</a:t>
            </a:r>
          </a:p>
          <a:p>
            <a:r>
              <a:rPr lang="en-GB" sz="14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parin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   = </a:t>
            </a:r>
            <a:r>
              <a:rPr lang="en-GB" sz="14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np.array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([theta, mu, sigma, xi]) </a:t>
            </a:r>
            <a:r>
              <a:rPr lang="en-GB" sz="1400" dirty="0">
                <a:solidFill>
                  <a:srgbClr val="007400"/>
                </a:solidFill>
                <a:effectLst/>
                <a:latin typeface="Menlo" panose="020B0609030804020204" pitchFamily="49" charset="0"/>
              </a:rPr>
              <a:t># initial values (here = true values)</a:t>
            </a:r>
            <a:endParaRPr lang="en-GB" sz="1400" dirty="0">
              <a:solidFill>
                <a:srgbClr val="000000"/>
              </a:solidFill>
              <a:effectLst/>
              <a:latin typeface="Menlo" panose="020B0609030804020204" pitchFamily="49" charset="0"/>
            </a:endParaRPr>
          </a:p>
          <a:p>
            <a:r>
              <a:rPr lang="en-GB" sz="14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parname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 = [</a:t>
            </a:r>
            <a:r>
              <a:rPr lang="en-GB" sz="1400" dirty="0">
                <a:solidFill>
                  <a:srgbClr val="1C00CF"/>
                </a:solidFill>
                <a:effectLst/>
                <a:latin typeface="Menlo" panose="020B0609030804020204" pitchFamily="49" charset="0"/>
              </a:rPr>
              <a:t>'theta'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, </a:t>
            </a:r>
            <a:r>
              <a:rPr lang="en-GB" sz="1400" dirty="0">
                <a:solidFill>
                  <a:srgbClr val="1C00CF"/>
                </a:solidFill>
                <a:effectLst/>
                <a:latin typeface="Menlo" panose="020B0609030804020204" pitchFamily="49" charset="0"/>
              </a:rPr>
              <a:t>'mu'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, </a:t>
            </a:r>
            <a:r>
              <a:rPr lang="en-GB" sz="1400" dirty="0">
                <a:solidFill>
                  <a:srgbClr val="1C00CF"/>
                </a:solidFill>
                <a:effectLst/>
                <a:latin typeface="Menlo" panose="020B0609030804020204" pitchFamily="49" charset="0"/>
              </a:rPr>
              <a:t>'sigma'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, </a:t>
            </a:r>
            <a:r>
              <a:rPr lang="en-GB" sz="1400" dirty="0">
                <a:solidFill>
                  <a:srgbClr val="1C00CF"/>
                </a:solidFill>
                <a:effectLst/>
                <a:latin typeface="Menlo" panose="020B0609030804020204" pitchFamily="49" charset="0"/>
              </a:rPr>
              <a:t>'xi'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]</a:t>
            </a:r>
            <a:endParaRPr lang="en-GB" sz="1400" dirty="0">
              <a:solidFill>
                <a:srgbClr val="1C00CF"/>
              </a:solidFill>
              <a:effectLst/>
              <a:latin typeface="Menlo" panose="020B0609030804020204" pitchFamily="49" charset="0"/>
            </a:endParaRPr>
          </a:p>
          <a:p>
            <a:r>
              <a:rPr lang="en-GB" sz="14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parname_latex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 = [r</a:t>
            </a:r>
            <a:r>
              <a:rPr lang="en-GB" sz="1400" dirty="0">
                <a:solidFill>
                  <a:srgbClr val="1C00CF"/>
                </a:solidFill>
                <a:effectLst/>
                <a:latin typeface="Menlo" panose="020B0609030804020204" pitchFamily="49" charset="0"/>
              </a:rPr>
              <a:t>'$\theta$'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, r</a:t>
            </a:r>
            <a:r>
              <a:rPr lang="en-GB" sz="1400" dirty="0">
                <a:solidFill>
                  <a:srgbClr val="1C00CF"/>
                </a:solidFill>
                <a:effectLst/>
                <a:latin typeface="Menlo" panose="020B0609030804020204" pitchFamily="49" charset="0"/>
              </a:rPr>
              <a:t>'$\mu$'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, r</a:t>
            </a:r>
            <a:r>
              <a:rPr lang="en-GB" sz="1400" dirty="0">
                <a:solidFill>
                  <a:srgbClr val="1C00CF"/>
                </a:solidFill>
                <a:effectLst/>
                <a:latin typeface="Menlo" panose="020B0609030804020204" pitchFamily="49" charset="0"/>
              </a:rPr>
              <a:t>'$\sigma$'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, r</a:t>
            </a:r>
            <a:r>
              <a:rPr lang="en-GB" sz="1400" dirty="0">
                <a:solidFill>
                  <a:srgbClr val="1C00CF"/>
                </a:solidFill>
                <a:effectLst/>
                <a:latin typeface="Menlo" panose="020B0609030804020204" pitchFamily="49" charset="0"/>
              </a:rPr>
              <a:t>'$\xi$'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]</a:t>
            </a:r>
            <a:endParaRPr lang="en-GB" sz="1400" dirty="0">
              <a:solidFill>
                <a:srgbClr val="1C00CF"/>
              </a:solidFill>
              <a:effectLst/>
              <a:latin typeface="Menlo" panose="020B0609030804020204" pitchFamily="49" charset="0"/>
            </a:endParaRPr>
          </a:p>
          <a:p>
            <a:r>
              <a:rPr lang="en-GB" sz="14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parstep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 = </a:t>
            </a:r>
            <a:r>
              <a:rPr lang="en-GB" sz="14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np.array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([</a:t>
            </a:r>
            <a:r>
              <a:rPr lang="en-GB" sz="1400" dirty="0">
                <a:solidFill>
                  <a:srgbClr val="1C00CF"/>
                </a:solidFill>
                <a:effectLst/>
                <a:latin typeface="Menlo" panose="020B0609030804020204" pitchFamily="49" charset="0"/>
              </a:rPr>
              <a:t>0.1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, </a:t>
            </a:r>
            <a:r>
              <a:rPr lang="en-GB" sz="1400" dirty="0">
                <a:solidFill>
                  <a:srgbClr val="1C00CF"/>
                </a:solidFill>
                <a:effectLst/>
                <a:latin typeface="Menlo" panose="020B0609030804020204" pitchFamily="49" charset="0"/>
              </a:rPr>
              <a:t>1.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, </a:t>
            </a:r>
            <a:r>
              <a:rPr lang="en-GB" sz="1400" dirty="0">
                <a:solidFill>
                  <a:srgbClr val="1C00CF"/>
                </a:solidFill>
                <a:effectLst/>
                <a:latin typeface="Menlo" panose="020B0609030804020204" pitchFamily="49" charset="0"/>
              </a:rPr>
              <a:t>1.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, </a:t>
            </a:r>
            <a:r>
              <a:rPr lang="en-GB" sz="1400" dirty="0">
                <a:solidFill>
                  <a:srgbClr val="1C00CF"/>
                </a:solidFill>
                <a:effectLst/>
                <a:latin typeface="Menlo" panose="020B0609030804020204" pitchFamily="49" charset="0"/>
              </a:rPr>
              <a:t>1.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])      </a:t>
            </a:r>
            <a:r>
              <a:rPr lang="en-GB" sz="1400" dirty="0">
                <a:solidFill>
                  <a:srgbClr val="007400"/>
                </a:solidFill>
                <a:effectLst/>
                <a:latin typeface="Menlo" panose="020B0609030804020204" pitchFamily="49" charset="0"/>
              </a:rPr>
              <a:t># initial </a:t>
            </a:r>
            <a:r>
              <a:rPr lang="en-GB" sz="1400" dirty="0" err="1">
                <a:solidFill>
                  <a:srgbClr val="007400"/>
                </a:solidFill>
                <a:effectLst/>
                <a:latin typeface="Menlo" panose="020B0609030804020204" pitchFamily="49" charset="0"/>
              </a:rPr>
              <a:t>setp</a:t>
            </a:r>
            <a:r>
              <a:rPr lang="en-GB" sz="1400" dirty="0">
                <a:solidFill>
                  <a:srgbClr val="007400"/>
                </a:solidFill>
                <a:effectLst/>
                <a:latin typeface="Menlo" panose="020B0609030804020204" pitchFamily="49" charset="0"/>
              </a:rPr>
              <a:t> sizes</a:t>
            </a:r>
            <a:endParaRPr lang="en-GB" sz="1400" dirty="0">
              <a:solidFill>
                <a:srgbClr val="000000"/>
              </a:solidFill>
              <a:effectLst/>
              <a:latin typeface="Menlo" panose="020B0609030804020204" pitchFamily="49" charset="0"/>
            </a:endParaRPr>
          </a:p>
          <a:p>
            <a:r>
              <a:rPr lang="en-GB" sz="14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parfix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  = [</a:t>
            </a:r>
            <a:r>
              <a:rPr lang="en-GB" sz="1400" dirty="0">
                <a:solidFill>
                  <a:srgbClr val="AA0D91"/>
                </a:solidFill>
                <a:effectLst/>
                <a:latin typeface="Menlo" panose="020B0609030804020204" pitchFamily="49" charset="0"/>
              </a:rPr>
              <a:t>False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, </a:t>
            </a:r>
            <a:r>
              <a:rPr lang="en-GB" sz="1400" dirty="0">
                <a:solidFill>
                  <a:srgbClr val="AA0D91"/>
                </a:solidFill>
                <a:effectLst/>
                <a:latin typeface="Menlo" panose="020B0609030804020204" pitchFamily="49" charset="0"/>
              </a:rPr>
              <a:t>True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, </a:t>
            </a:r>
            <a:r>
              <a:rPr lang="en-GB" sz="1400" dirty="0">
                <a:solidFill>
                  <a:srgbClr val="AA0D91"/>
                </a:solidFill>
                <a:effectLst/>
                <a:latin typeface="Menlo" panose="020B0609030804020204" pitchFamily="49" charset="0"/>
              </a:rPr>
              <a:t>True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, </a:t>
            </a:r>
            <a:r>
              <a:rPr lang="en-GB" sz="1400" dirty="0">
                <a:solidFill>
                  <a:srgbClr val="AA0D91"/>
                </a:solidFill>
                <a:effectLst/>
                <a:latin typeface="Menlo" panose="020B0609030804020204" pitchFamily="49" charset="0"/>
              </a:rPr>
              <a:t>False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]       </a:t>
            </a:r>
            <a:r>
              <a:rPr lang="en-GB" sz="1400" dirty="0">
                <a:solidFill>
                  <a:srgbClr val="007400"/>
                </a:solidFill>
                <a:effectLst/>
                <a:latin typeface="Menlo" panose="020B0609030804020204" pitchFamily="49" charset="0"/>
              </a:rPr>
              <a:t># change these to fix/free params</a:t>
            </a:r>
          </a:p>
          <a:p>
            <a:r>
              <a:rPr lang="en-GB" sz="14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parlim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  = [(</a:t>
            </a:r>
            <a:r>
              <a:rPr lang="en-GB" sz="1400" dirty="0">
                <a:solidFill>
                  <a:srgbClr val="1C00CF"/>
                </a:solidFill>
                <a:effectLst/>
                <a:latin typeface="Menlo" panose="020B0609030804020204" pitchFamily="49" charset="0"/>
              </a:rPr>
              <a:t>0.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,</a:t>
            </a:r>
            <a:r>
              <a:rPr lang="en-GB" sz="1400" dirty="0">
                <a:solidFill>
                  <a:srgbClr val="1C00CF"/>
                </a:solidFill>
                <a:effectLst/>
                <a:latin typeface="Menlo" panose="020B0609030804020204" pitchFamily="49" charset="0"/>
              </a:rPr>
              <a:t>1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), (</a:t>
            </a:r>
            <a:r>
              <a:rPr lang="en-GB" sz="1400" dirty="0">
                <a:solidFill>
                  <a:srgbClr val="AA0D91"/>
                </a:solidFill>
                <a:effectLst/>
                <a:latin typeface="Menlo" panose="020B0609030804020204" pitchFamily="49" charset="0"/>
              </a:rPr>
              <a:t>None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, </a:t>
            </a:r>
            <a:r>
              <a:rPr lang="en-GB" sz="1400" dirty="0">
                <a:solidFill>
                  <a:srgbClr val="AA0D91"/>
                </a:solidFill>
                <a:effectLst/>
                <a:latin typeface="Menlo" panose="020B0609030804020204" pitchFamily="49" charset="0"/>
              </a:rPr>
              <a:t>None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), (</a:t>
            </a:r>
            <a:r>
              <a:rPr lang="en-GB" sz="1400" dirty="0">
                <a:solidFill>
                  <a:srgbClr val="1C00CF"/>
                </a:solidFill>
                <a:effectLst/>
                <a:latin typeface="Menlo" panose="020B0609030804020204" pitchFamily="49" charset="0"/>
              </a:rPr>
              <a:t>0.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, </a:t>
            </a:r>
            <a:r>
              <a:rPr lang="en-GB" sz="1400" dirty="0">
                <a:solidFill>
                  <a:srgbClr val="AA0D91"/>
                </a:solidFill>
                <a:effectLst/>
                <a:latin typeface="Menlo" panose="020B0609030804020204" pitchFamily="49" charset="0"/>
              </a:rPr>
              <a:t>None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), (</a:t>
            </a:r>
            <a:r>
              <a:rPr lang="en-GB" sz="1400" dirty="0">
                <a:solidFill>
                  <a:srgbClr val="1C00CF"/>
                </a:solidFill>
                <a:effectLst/>
                <a:latin typeface="Menlo" panose="020B0609030804020204" pitchFamily="49" charset="0"/>
              </a:rPr>
              <a:t>0.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, </a:t>
            </a:r>
            <a:r>
              <a:rPr lang="en-GB" sz="1400" dirty="0">
                <a:solidFill>
                  <a:srgbClr val="AA0D91"/>
                </a:solidFill>
                <a:effectLst/>
                <a:latin typeface="Menlo" panose="020B0609030804020204" pitchFamily="49" charset="0"/>
              </a:rPr>
              <a:t>None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)]    </a:t>
            </a:r>
            <a:r>
              <a:rPr lang="en-GB" sz="1400" dirty="0">
                <a:solidFill>
                  <a:srgbClr val="007400"/>
                </a:solidFill>
                <a:effectLst/>
                <a:latin typeface="Menlo" panose="020B0609030804020204" pitchFamily="49" charset="0"/>
              </a:rPr>
              <a:t># set limits</a:t>
            </a:r>
            <a:endParaRPr lang="en-GB" sz="1400" dirty="0">
              <a:solidFill>
                <a:srgbClr val="000000"/>
              </a:solidFill>
              <a:effectLst/>
              <a:latin typeface="Menlo" panose="020B0609030804020204" pitchFamily="49" charset="0"/>
            </a:endParaRPr>
          </a:p>
          <a:p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m = Minuit(</a:t>
            </a:r>
            <a:r>
              <a:rPr lang="en-GB" sz="14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negLogL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, </a:t>
            </a:r>
            <a:r>
              <a:rPr lang="en-GB" sz="14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parin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, name=</a:t>
            </a:r>
            <a:r>
              <a:rPr lang="en-GB" sz="14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parname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)</a:t>
            </a:r>
          </a:p>
          <a:p>
            <a:r>
              <a:rPr lang="en-GB" sz="14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m.errors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 = </a:t>
            </a:r>
            <a:r>
              <a:rPr lang="en-GB" sz="14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parstep</a:t>
            </a:r>
            <a:endParaRPr lang="en-GB" sz="1400" dirty="0">
              <a:solidFill>
                <a:srgbClr val="000000"/>
              </a:solidFill>
              <a:effectLst/>
              <a:latin typeface="Menlo" panose="020B0609030804020204" pitchFamily="49" charset="0"/>
            </a:endParaRPr>
          </a:p>
          <a:p>
            <a:r>
              <a:rPr lang="en-GB" sz="14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m.fixed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 = </a:t>
            </a:r>
            <a:r>
              <a:rPr lang="en-GB" sz="14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parfix</a:t>
            </a:r>
            <a:endParaRPr lang="en-GB" sz="1400" dirty="0">
              <a:solidFill>
                <a:srgbClr val="000000"/>
              </a:solidFill>
              <a:effectLst/>
              <a:latin typeface="Menlo" panose="020B0609030804020204" pitchFamily="49" charset="0"/>
            </a:endParaRPr>
          </a:p>
          <a:p>
            <a:r>
              <a:rPr lang="en-GB" sz="14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m.limits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 = </a:t>
            </a:r>
            <a:r>
              <a:rPr lang="en-GB" sz="14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parlim</a:t>
            </a:r>
            <a:endParaRPr lang="en-GB" sz="1400" dirty="0">
              <a:solidFill>
                <a:srgbClr val="000000"/>
              </a:solidFill>
              <a:effectLst/>
              <a:latin typeface="Menlo" panose="020B0609030804020204" pitchFamily="49" charset="0"/>
            </a:endParaRPr>
          </a:p>
          <a:p>
            <a:r>
              <a:rPr lang="en-GB" sz="14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m.errordef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 = </a:t>
            </a:r>
            <a:r>
              <a:rPr lang="en-GB" sz="1400" dirty="0">
                <a:solidFill>
                  <a:srgbClr val="1C00CF"/>
                </a:solidFill>
                <a:effectLst/>
                <a:latin typeface="Menlo" panose="020B0609030804020204" pitchFamily="49" charset="0"/>
              </a:rPr>
              <a:t>0.5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                           </a:t>
            </a:r>
            <a:r>
              <a:rPr lang="en-GB" sz="1400" dirty="0">
                <a:solidFill>
                  <a:srgbClr val="007400"/>
                </a:solidFill>
                <a:effectLst/>
                <a:latin typeface="Menlo" panose="020B0609030804020204" pitchFamily="49" charset="0"/>
              </a:rPr>
              <a:t># errors from </a:t>
            </a:r>
            <a:r>
              <a:rPr lang="en-GB" sz="1400" dirty="0" err="1">
                <a:solidFill>
                  <a:srgbClr val="007400"/>
                </a:solidFill>
                <a:effectLst/>
                <a:latin typeface="Menlo" panose="020B0609030804020204" pitchFamily="49" charset="0"/>
              </a:rPr>
              <a:t>lnL</a:t>
            </a:r>
            <a:r>
              <a:rPr lang="en-GB" sz="1400" dirty="0">
                <a:solidFill>
                  <a:srgbClr val="007400"/>
                </a:solidFill>
                <a:effectLst/>
                <a:latin typeface="Menlo" panose="020B0609030804020204" pitchFamily="49" charset="0"/>
              </a:rPr>
              <a:t> = </a:t>
            </a:r>
            <a:r>
              <a:rPr lang="en-GB" sz="1400" dirty="0" err="1">
                <a:solidFill>
                  <a:srgbClr val="007400"/>
                </a:solidFill>
                <a:effectLst/>
                <a:latin typeface="Menlo" panose="020B0609030804020204" pitchFamily="49" charset="0"/>
              </a:rPr>
              <a:t>lnLmax</a:t>
            </a:r>
            <a:r>
              <a:rPr lang="en-GB" sz="1400" dirty="0">
                <a:solidFill>
                  <a:srgbClr val="007400"/>
                </a:solidFill>
                <a:effectLst/>
                <a:latin typeface="Menlo" panose="020B0609030804020204" pitchFamily="49" charset="0"/>
              </a:rPr>
              <a:t> - 0.5</a:t>
            </a:r>
            <a:endParaRPr lang="en-GB" sz="1400" dirty="0">
              <a:solidFill>
                <a:srgbClr val="000000"/>
              </a:solidFill>
              <a:effectLst/>
              <a:latin typeface="Menlo" panose="020B060903080402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15176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33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CERN Summer Student Lectures / Statistics Lecture 4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82FBCA5-26B2-FDC9-A398-C6C80877E1D5}"/>
              </a:ext>
            </a:extLst>
          </p:cNvPr>
          <p:cNvSpPr txBox="1"/>
          <p:nvPr/>
        </p:nvSpPr>
        <p:spPr>
          <a:xfrm>
            <a:off x="468086" y="381000"/>
            <a:ext cx="463332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Do the fit, get errors, extract results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93D5FCD-57F0-0DBC-2257-FB5047D1293A}"/>
              </a:ext>
            </a:extLst>
          </p:cNvPr>
          <p:cNvSpPr txBox="1"/>
          <p:nvPr/>
        </p:nvSpPr>
        <p:spPr>
          <a:xfrm>
            <a:off x="381000" y="5878286"/>
            <a:ext cx="254556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Make some plots...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0E1A011-7E00-7426-CB3C-E079871D2832}"/>
              </a:ext>
            </a:extLst>
          </p:cNvPr>
          <p:cNvSpPr txBox="1"/>
          <p:nvPr/>
        </p:nvSpPr>
        <p:spPr>
          <a:xfrm>
            <a:off x="466398" y="998240"/>
            <a:ext cx="8560027" cy="461664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400" dirty="0">
                <a:solidFill>
                  <a:srgbClr val="007400"/>
                </a:solidFill>
                <a:effectLst/>
                <a:latin typeface="Menlo" panose="020B0609030804020204" pitchFamily="49" charset="0"/>
              </a:rPr>
              <a:t># Do the fit, get errors, extract results</a:t>
            </a:r>
          </a:p>
          <a:p>
            <a:r>
              <a:rPr lang="en-GB" sz="14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m.migrad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()                                        </a:t>
            </a:r>
            <a:r>
              <a:rPr lang="en-GB" sz="1400" dirty="0">
                <a:solidFill>
                  <a:srgbClr val="007400"/>
                </a:solidFill>
                <a:effectLst/>
                <a:latin typeface="Menlo" panose="020B0609030804020204" pitchFamily="49" charset="0"/>
              </a:rPr>
              <a:t># minimize -</a:t>
            </a:r>
            <a:r>
              <a:rPr lang="en-GB" sz="1400" dirty="0" err="1">
                <a:solidFill>
                  <a:srgbClr val="007400"/>
                </a:solidFill>
                <a:effectLst/>
                <a:latin typeface="Menlo" panose="020B0609030804020204" pitchFamily="49" charset="0"/>
              </a:rPr>
              <a:t>logL</a:t>
            </a:r>
            <a:endParaRPr lang="en-GB" sz="1400" dirty="0">
              <a:solidFill>
                <a:srgbClr val="000000"/>
              </a:solidFill>
              <a:effectLst/>
              <a:latin typeface="Menlo" panose="020B0609030804020204" pitchFamily="49" charset="0"/>
            </a:endParaRPr>
          </a:p>
          <a:p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MLE = </a:t>
            </a:r>
            <a:r>
              <a:rPr lang="en-GB" sz="14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m.values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                                    </a:t>
            </a:r>
            <a:r>
              <a:rPr lang="en-GB" sz="1400" dirty="0">
                <a:solidFill>
                  <a:srgbClr val="007400"/>
                </a:solidFill>
                <a:effectLst/>
                <a:latin typeface="Menlo" panose="020B0609030804020204" pitchFamily="49" charset="0"/>
              </a:rPr>
              <a:t># max-likelihood estimates</a:t>
            </a:r>
            <a:endParaRPr lang="en-GB" sz="1400" dirty="0">
              <a:solidFill>
                <a:srgbClr val="000000"/>
              </a:solidFill>
              <a:effectLst/>
              <a:latin typeface="Menlo" panose="020B0609030804020204" pitchFamily="49" charset="0"/>
            </a:endParaRPr>
          </a:p>
          <a:p>
            <a:r>
              <a:rPr lang="en-GB" sz="14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sigmaMLE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 = </a:t>
            </a:r>
            <a:r>
              <a:rPr lang="en-GB" sz="14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m.errors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                               </a:t>
            </a:r>
            <a:r>
              <a:rPr lang="en-GB" sz="1400" dirty="0">
                <a:solidFill>
                  <a:srgbClr val="007400"/>
                </a:solidFill>
                <a:effectLst/>
                <a:latin typeface="Menlo" panose="020B0609030804020204" pitchFamily="49" charset="0"/>
              </a:rPr>
              <a:t># standard deviations</a:t>
            </a:r>
            <a:endParaRPr lang="en-GB" sz="1400" dirty="0">
              <a:solidFill>
                <a:srgbClr val="000000"/>
              </a:solidFill>
              <a:effectLst/>
              <a:latin typeface="Menlo" panose="020B0609030804020204" pitchFamily="49" charset="0"/>
            </a:endParaRPr>
          </a:p>
          <a:p>
            <a:r>
              <a:rPr lang="en-GB" sz="14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cov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 = </a:t>
            </a:r>
            <a:r>
              <a:rPr lang="en-GB" sz="14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m.covariance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                                </a:t>
            </a:r>
            <a:r>
              <a:rPr lang="en-GB" sz="1400" dirty="0">
                <a:solidFill>
                  <a:srgbClr val="007400"/>
                </a:solidFill>
                <a:effectLst/>
                <a:latin typeface="Menlo" panose="020B0609030804020204" pitchFamily="49" charset="0"/>
              </a:rPr>
              <a:t># covariance matrix</a:t>
            </a:r>
            <a:endParaRPr lang="en-GB" sz="1400" dirty="0">
              <a:solidFill>
                <a:srgbClr val="000000"/>
              </a:solidFill>
              <a:effectLst/>
              <a:latin typeface="Menlo" panose="020B0609030804020204" pitchFamily="49" charset="0"/>
            </a:endParaRPr>
          </a:p>
          <a:p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rho = </a:t>
            </a:r>
            <a:r>
              <a:rPr lang="en-GB" sz="14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m.covariance.correlation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()                  </a:t>
            </a:r>
            <a:r>
              <a:rPr lang="en-GB" sz="1400" dirty="0">
                <a:solidFill>
                  <a:srgbClr val="007400"/>
                </a:solidFill>
                <a:effectLst/>
                <a:latin typeface="Menlo" panose="020B0609030804020204" pitchFamily="49" charset="0"/>
              </a:rPr>
              <a:t># correlation </a:t>
            </a:r>
            <a:r>
              <a:rPr lang="en-GB" sz="1400" dirty="0" err="1">
                <a:solidFill>
                  <a:srgbClr val="007400"/>
                </a:solidFill>
                <a:effectLst/>
                <a:latin typeface="Menlo" panose="020B0609030804020204" pitchFamily="49" charset="0"/>
              </a:rPr>
              <a:t>coeffs</a:t>
            </a:r>
            <a:r>
              <a:rPr lang="en-GB" sz="1400" dirty="0">
                <a:solidFill>
                  <a:srgbClr val="007400"/>
                </a:solidFill>
                <a:effectLst/>
                <a:latin typeface="Menlo" panose="020B0609030804020204" pitchFamily="49" charset="0"/>
              </a:rPr>
              <a:t>.</a:t>
            </a:r>
            <a:endParaRPr lang="en-GB" sz="1400" dirty="0">
              <a:solidFill>
                <a:srgbClr val="000000"/>
              </a:solidFill>
              <a:effectLst/>
              <a:latin typeface="Menlo" panose="020B0609030804020204" pitchFamily="49" charset="0"/>
            </a:endParaRPr>
          </a:p>
          <a:p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    </a:t>
            </a:r>
          </a:p>
          <a:p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print(</a:t>
            </a:r>
            <a:r>
              <a:rPr lang="en-GB" sz="1400" dirty="0" err="1">
                <a:solidFill>
                  <a:srgbClr val="C41A16"/>
                </a:solidFill>
                <a:effectLst/>
                <a:latin typeface="Menlo" panose="020B0609030804020204" pitchFamily="49" charset="0"/>
              </a:rPr>
              <a:t>r"par</a:t>
            </a:r>
            <a:r>
              <a:rPr lang="en-GB" sz="1400" dirty="0">
                <a:solidFill>
                  <a:srgbClr val="C41A16"/>
                </a:solidFill>
                <a:effectLst/>
                <a:latin typeface="Menlo" panose="020B0609030804020204" pitchFamily="49" charset="0"/>
              </a:rPr>
              <a:t> index, name, estimate, standard deviation:"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)</a:t>
            </a:r>
            <a:endParaRPr lang="en-GB" sz="1400" dirty="0">
              <a:solidFill>
                <a:srgbClr val="C41A16"/>
              </a:solidFill>
              <a:effectLst/>
              <a:latin typeface="Menlo" panose="020B0609030804020204" pitchFamily="49" charset="0"/>
            </a:endParaRPr>
          </a:p>
          <a:p>
            <a:r>
              <a:rPr lang="en-GB" sz="1400" dirty="0">
                <a:solidFill>
                  <a:srgbClr val="AA0D91"/>
                </a:solidFill>
                <a:effectLst/>
                <a:latin typeface="Menlo" panose="020B0609030804020204" pitchFamily="49" charset="0"/>
              </a:rPr>
              <a:t>for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sz="14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i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sz="1400" dirty="0">
                <a:solidFill>
                  <a:srgbClr val="AA0D91"/>
                </a:solidFill>
                <a:effectLst/>
                <a:latin typeface="Menlo" panose="020B0609030804020204" pitchFamily="49" charset="0"/>
              </a:rPr>
              <a:t>in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 range(</a:t>
            </a:r>
            <a:r>
              <a:rPr lang="en-GB" sz="14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m.npar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):</a:t>
            </a:r>
          </a:p>
          <a:p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    </a:t>
            </a:r>
            <a:r>
              <a:rPr lang="en-GB" sz="1400" dirty="0">
                <a:solidFill>
                  <a:srgbClr val="AA0D91"/>
                </a:solidFill>
                <a:effectLst/>
                <a:latin typeface="Menlo" panose="020B0609030804020204" pitchFamily="49" charset="0"/>
              </a:rPr>
              <a:t>if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sz="1400" dirty="0">
                <a:solidFill>
                  <a:srgbClr val="AA0D91"/>
                </a:solidFill>
                <a:effectLst/>
                <a:latin typeface="Menlo" panose="020B0609030804020204" pitchFamily="49" charset="0"/>
              </a:rPr>
              <a:t>not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sz="14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m.fixed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[</a:t>
            </a:r>
            <a:r>
              <a:rPr lang="en-GB" sz="14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i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]:</a:t>
            </a:r>
          </a:p>
          <a:p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        print(</a:t>
            </a:r>
            <a:r>
              <a:rPr lang="en-GB" sz="1400" dirty="0">
                <a:solidFill>
                  <a:srgbClr val="C41A16"/>
                </a:solidFill>
                <a:effectLst/>
                <a:latin typeface="Menlo" panose="020B0609030804020204" pitchFamily="49" charset="0"/>
              </a:rPr>
              <a:t>"{:4d}"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.format(</a:t>
            </a:r>
            <a:r>
              <a:rPr lang="en-GB" sz="14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i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), </a:t>
            </a:r>
            <a:r>
              <a:rPr lang="en-GB" sz="1400" dirty="0">
                <a:solidFill>
                  <a:srgbClr val="C41A16"/>
                </a:solidFill>
                <a:effectLst/>
                <a:latin typeface="Menlo" panose="020B0609030804020204" pitchFamily="49" charset="0"/>
              </a:rPr>
              <a:t>"{:&lt;10s}"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.format(</a:t>
            </a:r>
            <a:r>
              <a:rPr lang="en-GB" sz="14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m.parameters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[</a:t>
            </a:r>
            <a:r>
              <a:rPr lang="en-GB" sz="14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i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]), </a:t>
            </a:r>
            <a:r>
              <a:rPr lang="en-GB" sz="1400" dirty="0">
                <a:solidFill>
                  <a:srgbClr val="C41A16"/>
                </a:solidFill>
                <a:effectLst/>
                <a:latin typeface="Menlo" panose="020B0609030804020204" pitchFamily="49" charset="0"/>
              </a:rPr>
              <a:t>" = "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,</a:t>
            </a:r>
          </a:p>
          <a:p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         </a:t>
            </a:r>
            <a:r>
              <a:rPr lang="en-GB" sz="1400" dirty="0">
                <a:solidFill>
                  <a:srgbClr val="C41A16"/>
                </a:solidFill>
                <a:effectLst/>
                <a:latin typeface="Menlo" panose="020B0609030804020204" pitchFamily="49" charset="0"/>
              </a:rPr>
              <a:t>"{:.6f}"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.format(MLE[</a:t>
            </a:r>
            <a:r>
              <a:rPr lang="en-GB" sz="14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i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]), </a:t>
            </a:r>
            <a:r>
              <a:rPr lang="en-GB" sz="1400" dirty="0">
                <a:solidFill>
                  <a:srgbClr val="C41A16"/>
                </a:solidFill>
                <a:effectLst/>
                <a:latin typeface="Menlo" panose="020B0609030804020204" pitchFamily="49" charset="0"/>
              </a:rPr>
              <a:t>" +/- "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, </a:t>
            </a:r>
            <a:r>
              <a:rPr lang="en-GB" sz="1400" dirty="0">
                <a:solidFill>
                  <a:srgbClr val="C41A16"/>
                </a:solidFill>
                <a:effectLst/>
                <a:latin typeface="Menlo" panose="020B0609030804020204" pitchFamily="49" charset="0"/>
              </a:rPr>
              <a:t>"{:.6f}"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.format(</a:t>
            </a:r>
            <a:r>
              <a:rPr lang="en-GB" sz="14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sigmaMLE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[</a:t>
            </a:r>
            <a:r>
              <a:rPr lang="en-GB" sz="14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i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]))</a:t>
            </a:r>
          </a:p>
          <a:p>
            <a:endParaRPr lang="en-GB" sz="1400" dirty="0">
              <a:solidFill>
                <a:srgbClr val="000000"/>
              </a:solidFill>
              <a:effectLst/>
              <a:latin typeface="Menlo" panose="020B0609030804020204" pitchFamily="49" charset="0"/>
            </a:endParaRPr>
          </a:p>
          <a:p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print()</a:t>
            </a:r>
          </a:p>
          <a:p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print(</a:t>
            </a:r>
            <a:r>
              <a:rPr lang="en-GB" sz="1400" dirty="0" err="1">
                <a:solidFill>
                  <a:srgbClr val="C41A16"/>
                </a:solidFill>
                <a:effectLst/>
                <a:latin typeface="Menlo" panose="020B0609030804020204" pitchFamily="49" charset="0"/>
              </a:rPr>
              <a:t>r"free</a:t>
            </a:r>
            <a:r>
              <a:rPr lang="en-GB" sz="1400" dirty="0">
                <a:solidFill>
                  <a:srgbClr val="C41A16"/>
                </a:solidFill>
                <a:effectLst/>
                <a:latin typeface="Menlo" panose="020B0609030804020204" pitchFamily="49" charset="0"/>
              </a:rPr>
              <a:t> par indices, covariance, correlation </a:t>
            </a:r>
            <a:r>
              <a:rPr lang="en-GB" sz="1400" dirty="0" err="1">
                <a:solidFill>
                  <a:srgbClr val="C41A16"/>
                </a:solidFill>
                <a:effectLst/>
                <a:latin typeface="Menlo" panose="020B0609030804020204" pitchFamily="49" charset="0"/>
              </a:rPr>
              <a:t>coeff</a:t>
            </a:r>
            <a:r>
              <a:rPr lang="en-GB" sz="1400" dirty="0">
                <a:solidFill>
                  <a:srgbClr val="C41A16"/>
                </a:solidFill>
                <a:effectLst/>
                <a:latin typeface="Menlo" panose="020B0609030804020204" pitchFamily="49" charset="0"/>
              </a:rPr>
              <a:t>.:"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)</a:t>
            </a:r>
            <a:endParaRPr lang="en-GB" sz="1400" dirty="0">
              <a:solidFill>
                <a:srgbClr val="C41A16"/>
              </a:solidFill>
              <a:effectLst/>
              <a:latin typeface="Menlo" panose="020B0609030804020204" pitchFamily="49" charset="0"/>
            </a:endParaRPr>
          </a:p>
          <a:p>
            <a:r>
              <a:rPr lang="en-GB" sz="1400" dirty="0">
                <a:solidFill>
                  <a:srgbClr val="AA0D91"/>
                </a:solidFill>
                <a:effectLst/>
                <a:latin typeface="Menlo" panose="020B0609030804020204" pitchFamily="49" charset="0"/>
              </a:rPr>
              <a:t>for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sz="14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i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sz="1400" dirty="0">
                <a:solidFill>
                  <a:srgbClr val="AA0D91"/>
                </a:solidFill>
                <a:effectLst/>
                <a:latin typeface="Menlo" panose="020B0609030804020204" pitchFamily="49" charset="0"/>
              </a:rPr>
              <a:t>in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 range(</a:t>
            </a:r>
            <a:r>
              <a:rPr lang="en-GB" sz="14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m.npar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):</a:t>
            </a:r>
          </a:p>
          <a:p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    </a:t>
            </a:r>
            <a:r>
              <a:rPr lang="en-GB" sz="1400" dirty="0">
                <a:solidFill>
                  <a:srgbClr val="AA0D91"/>
                </a:solidFill>
                <a:effectLst/>
                <a:latin typeface="Menlo" panose="020B0609030804020204" pitchFamily="49" charset="0"/>
              </a:rPr>
              <a:t>if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sz="1400" dirty="0">
                <a:solidFill>
                  <a:srgbClr val="AA0D91"/>
                </a:solidFill>
                <a:effectLst/>
                <a:latin typeface="Menlo" panose="020B0609030804020204" pitchFamily="49" charset="0"/>
              </a:rPr>
              <a:t>not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(</a:t>
            </a:r>
            <a:r>
              <a:rPr lang="en-GB" sz="14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m.fixed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[</a:t>
            </a:r>
            <a:r>
              <a:rPr lang="en-GB" sz="14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i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]):</a:t>
            </a:r>
          </a:p>
          <a:p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        </a:t>
            </a:r>
            <a:r>
              <a:rPr lang="en-GB" sz="1400" dirty="0">
                <a:solidFill>
                  <a:srgbClr val="AA0D91"/>
                </a:solidFill>
                <a:effectLst/>
                <a:latin typeface="Menlo" panose="020B0609030804020204" pitchFamily="49" charset="0"/>
              </a:rPr>
              <a:t>for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 j </a:t>
            </a:r>
            <a:r>
              <a:rPr lang="en-GB" sz="1400" dirty="0">
                <a:solidFill>
                  <a:srgbClr val="AA0D91"/>
                </a:solidFill>
                <a:effectLst/>
                <a:latin typeface="Menlo" panose="020B0609030804020204" pitchFamily="49" charset="0"/>
              </a:rPr>
              <a:t>in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 range(</a:t>
            </a:r>
            <a:r>
              <a:rPr lang="en-GB" sz="14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m.npar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):</a:t>
            </a:r>
          </a:p>
          <a:p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            </a:t>
            </a:r>
            <a:r>
              <a:rPr lang="en-GB" sz="1400" dirty="0">
                <a:solidFill>
                  <a:srgbClr val="AA0D91"/>
                </a:solidFill>
                <a:effectLst/>
                <a:latin typeface="Menlo" panose="020B0609030804020204" pitchFamily="49" charset="0"/>
              </a:rPr>
              <a:t>if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sz="1400" dirty="0">
                <a:solidFill>
                  <a:srgbClr val="AA0D91"/>
                </a:solidFill>
                <a:effectLst/>
                <a:latin typeface="Menlo" panose="020B0609030804020204" pitchFamily="49" charset="0"/>
              </a:rPr>
              <a:t>not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(</a:t>
            </a:r>
            <a:r>
              <a:rPr lang="en-GB" sz="14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m.fixed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[j]):</a:t>
            </a:r>
          </a:p>
          <a:p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                print(</a:t>
            </a:r>
            <a:r>
              <a:rPr lang="en-GB" sz="14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i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, j, </a:t>
            </a:r>
            <a:r>
              <a:rPr lang="en-GB" sz="1400" dirty="0">
                <a:solidFill>
                  <a:srgbClr val="C41A16"/>
                </a:solidFill>
                <a:effectLst/>
                <a:latin typeface="Menlo" panose="020B0609030804020204" pitchFamily="49" charset="0"/>
              </a:rPr>
              <a:t>"{:.6f}"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.format(</a:t>
            </a:r>
            <a:r>
              <a:rPr lang="en-GB" sz="14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cov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[</a:t>
            </a:r>
            <a:r>
              <a:rPr lang="en-GB" sz="14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i,j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]), 					 					</a:t>
            </a:r>
            <a:r>
              <a:rPr lang="en-GB" sz="1400" dirty="0">
                <a:solidFill>
                  <a:srgbClr val="C41A16"/>
                </a:solidFill>
                <a:effectLst/>
                <a:latin typeface="Menlo" panose="020B0609030804020204" pitchFamily="49" charset="0"/>
              </a:rPr>
              <a:t>"{:.6f}"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.format(rho[</a:t>
            </a:r>
            <a:r>
              <a:rPr lang="en-GB" sz="14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i,j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]))</a:t>
            </a:r>
          </a:p>
        </p:txBody>
      </p:sp>
    </p:spTree>
    <p:extLst>
      <p:ext uri="{BB962C8B-B14F-4D97-AF65-F5344CB8AC3E}">
        <p14:creationId xmlns:p14="http://schemas.microsoft.com/office/powerpoint/2010/main" val="29240052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34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CERN Summer Student Lectures / Statistics Lecture 4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45A1170-8258-E4AB-CA93-D656F21B1D50}"/>
              </a:ext>
            </a:extLst>
          </p:cNvPr>
          <p:cNvSpPr txBox="1"/>
          <p:nvPr/>
        </p:nvSpPr>
        <p:spPr>
          <a:xfrm>
            <a:off x="1883735" y="249865"/>
            <a:ext cx="532601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36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Comments on using </a:t>
            </a:r>
            <a:r>
              <a:rPr lang="en-US" sz="3600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iminuit</a:t>
            </a:r>
            <a:endParaRPr lang="en-US" sz="3600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905E4D8-A9E2-5E12-6B37-98CC46459565}"/>
              </a:ext>
            </a:extLst>
          </p:cNvPr>
          <p:cNvSpPr txBox="1"/>
          <p:nvPr/>
        </p:nvSpPr>
        <p:spPr>
          <a:xfrm>
            <a:off x="439247" y="1380457"/>
            <a:ext cx="434357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 our earlier </a:t>
            </a:r>
            <a:r>
              <a:rPr lang="en-US" sz="2400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iminuit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example </a:t>
            </a:r>
            <a:r>
              <a:rPr lang="en-US" sz="2400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mlFit.py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the only argument of the log-likelihood function was the parameter array, and the data array </a:t>
            </a:r>
            <a:r>
              <a:rPr lang="en-US" sz="2400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xData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entered as global (usually not a good idea):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86485C7-6D1D-B967-F725-78EDF10F21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13828" y="1175848"/>
            <a:ext cx="4369282" cy="3063936"/>
          </a:xfrm>
          <a:prstGeom prst="rect">
            <a:avLst/>
          </a:prstGeom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id="{0C9C4242-B187-0BC8-191E-DD87F375086E}"/>
              </a:ext>
            </a:extLst>
          </p:cNvPr>
          <p:cNvGrpSpPr/>
          <p:nvPr/>
        </p:nvGrpSpPr>
        <p:grpSpPr>
          <a:xfrm>
            <a:off x="439247" y="4150184"/>
            <a:ext cx="5283200" cy="1961442"/>
            <a:chOff x="364819" y="3885308"/>
            <a:chExt cx="5283200" cy="1961442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859D72DE-E143-9E82-FEBA-75827377A61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64819" y="3885308"/>
              <a:ext cx="4432300" cy="965200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13DBE6DA-A0C0-416B-DBF7-420CF91ACA8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64819" y="5414950"/>
              <a:ext cx="5283200" cy="431800"/>
            </a:xfrm>
            <a:prstGeom prst="rect">
              <a:avLst/>
            </a:prstGeom>
          </p:spPr>
        </p:pic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DF6C2732-E6E8-15A6-1472-C771EC8EEA8F}"/>
                </a:ext>
              </a:extLst>
            </p:cNvPr>
            <p:cNvSpPr txBox="1"/>
            <p:nvPr/>
          </p:nvSpPr>
          <p:spPr>
            <a:xfrm>
              <a:off x="1339702" y="4907030"/>
              <a:ext cx="41710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sz="2400" dirty="0">
                  <a:latin typeface="Calibri" panose="020F0502020204030204" pitchFamily="34" charset="0"/>
                  <a:cs typeface="Calibri" panose="020F0502020204030204" pitchFamily="34" charset="0"/>
                </a:rPr>
                <a:t>⠇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964365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35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CERN Summer Student Lectures / Statistics Lecture 4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6D97A29-CFD4-DE1F-EB89-CD06E4776D45}"/>
              </a:ext>
            </a:extLst>
          </p:cNvPr>
          <p:cNvSpPr txBox="1"/>
          <p:nvPr/>
        </p:nvSpPr>
        <p:spPr>
          <a:xfrm>
            <a:off x="1905001" y="228599"/>
            <a:ext cx="541494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3600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ln</a:t>
            </a:r>
            <a:r>
              <a:rPr lang="en-US" sz="3600" i="1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</a:t>
            </a:r>
            <a:r>
              <a:rPr lang="en-US" sz="36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in a class, binned data,...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49C912F-07D4-4C73-245C-06A108DB8F6D}"/>
              </a:ext>
            </a:extLst>
          </p:cNvPr>
          <p:cNvSpPr txBox="1"/>
          <p:nvPr/>
        </p:nvSpPr>
        <p:spPr>
          <a:xfrm>
            <a:off x="478971" y="914400"/>
            <a:ext cx="814251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Sometimes it is convenient to have the function being minimized as a method of a class.  An example of this is shown in the program </a:t>
            </a:r>
            <a:r>
              <a:rPr lang="en-US" sz="2400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histFit.py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which does the same fit as in </a:t>
            </a:r>
            <a:r>
              <a:rPr lang="en-US" sz="2400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mlFit.py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but with a histogram of the data: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32057589-B6A4-9ED8-C4F1-C6BA65016C4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58685" y="2656004"/>
            <a:ext cx="5311321" cy="38155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72272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36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CERN Summer Student Lectures / Statistics Lecture 4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D10F6D1-EC5F-60AF-168E-2763301DE31B}"/>
              </a:ext>
            </a:extLst>
          </p:cNvPr>
          <p:cNvSpPr txBox="1"/>
          <p:nvPr/>
        </p:nvSpPr>
        <p:spPr>
          <a:xfrm>
            <a:off x="341313" y="946378"/>
            <a:ext cx="8686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global data can be avoided if we make the objective function a method of a class: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A155712-1AE8-C575-C40F-6B8B85AA28B1}"/>
              </a:ext>
            </a:extLst>
          </p:cNvPr>
          <p:cNvSpPr txBox="1"/>
          <p:nvPr/>
        </p:nvSpPr>
        <p:spPr>
          <a:xfrm>
            <a:off x="2460172" y="228599"/>
            <a:ext cx="365305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36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 look at </a:t>
            </a:r>
            <a:r>
              <a:rPr lang="en-US" sz="3600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histFit.py</a:t>
            </a:r>
            <a:endParaRPr lang="en-US" sz="3600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18282C5-403F-ECC9-64EF-8935ADB525F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1464" y="1848823"/>
            <a:ext cx="6509656" cy="43900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70428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37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CERN Summer Student Lectures / Statistics Lecture 4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A0725DF-BD07-C059-64CD-7ECCA0911D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275376"/>
            <a:ext cx="7772400" cy="4829762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AE9524D2-1218-22B6-A3BA-EFF849B61F50}"/>
              </a:ext>
            </a:extLst>
          </p:cNvPr>
          <p:cNvSpPr txBox="1"/>
          <p:nvPr/>
        </p:nvSpPr>
        <p:spPr>
          <a:xfrm>
            <a:off x="1371600" y="429696"/>
            <a:ext cx="568636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36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class </a:t>
            </a:r>
            <a:r>
              <a:rPr lang="en-US" sz="3600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ChiSquared</a:t>
            </a:r>
            <a:r>
              <a:rPr lang="en-US" sz="36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(continued)</a:t>
            </a:r>
          </a:p>
        </p:txBody>
      </p:sp>
    </p:spTree>
    <p:extLst>
      <p:ext uri="{BB962C8B-B14F-4D97-AF65-F5344CB8AC3E}">
        <p14:creationId xmlns:p14="http://schemas.microsoft.com/office/powerpoint/2010/main" val="9493421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38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CERN Summer Student Lectures / Statistics Lecture 4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E9524D2-1218-22B6-A3BA-EFF849B61F50}"/>
              </a:ext>
            </a:extLst>
          </p:cNvPr>
          <p:cNvSpPr txBox="1"/>
          <p:nvPr/>
        </p:nvSpPr>
        <p:spPr>
          <a:xfrm>
            <a:off x="1602359" y="320839"/>
            <a:ext cx="529215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36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Using the </a:t>
            </a:r>
            <a:r>
              <a:rPr lang="en-US" sz="3600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ChiSquared</a:t>
            </a:r>
            <a:r>
              <a:rPr lang="en-US" sz="36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class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D68527C-04D0-B31B-5D33-B9FFBA9015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6942" y="1091138"/>
            <a:ext cx="7772400" cy="37395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53982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5CC780B-0444-ACEC-9E91-5EB723F7D90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>
            <a:extLst>
              <a:ext uri="{FF2B5EF4-FFF2-40B4-BE49-F238E27FC236}">
                <a16:creationId xmlns:a16="http://schemas.microsoft.com/office/drawing/2014/main" id="{95EF7AD0-7E11-E0B0-0501-86C26E0FB2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39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B373608-D707-D7CD-A43F-55C17F81E6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66B2D83-5E69-68E2-E641-331900D39E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CERN Summer Student Lectures / Statistics Lecture 4</a:t>
            </a:r>
          </a:p>
        </p:txBody>
      </p:sp>
      <p:sp>
        <p:nvSpPr>
          <p:cNvPr id="12" name="Rectangle 3">
            <a:extLst>
              <a:ext uri="{FF2B5EF4-FFF2-40B4-BE49-F238E27FC236}">
                <a16:creationId xmlns:a16="http://schemas.microsoft.com/office/drawing/2014/main" id="{0230548F-58EF-FCA5-4FE4-AD53C887A3FF}"/>
              </a:ext>
            </a:extLst>
          </p:cNvPr>
          <p:cNvSpPr txBox="1">
            <a:spLocks noChangeArrowheads="1"/>
          </p:cNvSpPr>
          <p:nvPr/>
        </p:nvSpPr>
        <p:spPr>
          <a:xfrm>
            <a:off x="402771" y="270101"/>
            <a:ext cx="8327572" cy="360363"/>
          </a:xfrm>
          <a:prstGeom prst="rect">
            <a:avLst/>
          </a:prstGeom>
        </p:spPr>
        <p:txBody>
          <a:bodyPr/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altLang="en-US" sz="3600" dirty="0">
                <a:solidFill>
                  <a:srgbClr val="0070C0"/>
                </a:solidFill>
                <a:ea typeface="ＭＳ Ｐゴシック" panose="020B0600070205080204" pitchFamily="34" charset="-128"/>
              </a:rPr>
              <a:t>Example of Bayesian parameter estimation</a:t>
            </a:r>
            <a:endParaRPr lang="en-GB" altLang="en-US" sz="3600" dirty="0">
              <a:solidFill>
                <a:srgbClr val="0070C0"/>
              </a:solidFill>
              <a:ea typeface="ＭＳ Ｐゴシック" panose="020B0600070205080204" pitchFamily="34" charset="-128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46A67D6-BC68-633C-09E6-548F76BB69F1}"/>
              </a:ext>
            </a:extLst>
          </p:cNvPr>
          <p:cNvSpPr txBox="1"/>
          <p:nvPr/>
        </p:nvSpPr>
        <p:spPr>
          <a:xfrm>
            <a:off x="530001" y="1131285"/>
            <a:ext cx="8436428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spcAft>
                <a:spcPts val="1200"/>
              </a:spcAft>
            </a:pP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exercise is described </a:t>
            </a:r>
          </a:p>
          <a:p>
            <a:pPr algn="l">
              <a:spcAft>
                <a:spcPts val="1200"/>
              </a:spcAft>
            </a:pP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https://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www.pp.rhul.ac.uk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/~cowan/stat/exercises/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bayesFit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/</a:t>
            </a:r>
            <a:endParaRPr lang="en-US" sz="2400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l">
              <a:spcAft>
                <a:spcPts val="1200"/>
              </a:spcAft>
            </a:pP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 the file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bayes_fit_exercise.pdf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>
              <a:spcAft>
                <a:spcPts val="1200"/>
              </a:spcAft>
            </a:pP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program is in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bayesFit.py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or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bayesFit.ipynb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>
              <a:spcAft>
                <a:spcPts val="1200"/>
              </a:spcAft>
            </a:pP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This exercise treats the same fitting problem as seen with maximum likelihood, here using the Bayesian approach.</a:t>
            </a:r>
          </a:p>
          <a:p>
            <a:pPr>
              <a:spcAft>
                <a:spcPts val="1200"/>
              </a:spcAft>
            </a:pP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Bayes’ theorem is used to find the posterior pdf for the parameters, and these are summarized using the posterior mode (MAP estimators).</a:t>
            </a:r>
          </a:p>
          <a:p>
            <a:pPr>
              <a:spcAft>
                <a:spcPts val="1200"/>
              </a:spcAft>
            </a:pP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posterior pdf is marginalized over the nuisance parameters using Markov Chain Monte Carlo.</a:t>
            </a:r>
          </a:p>
        </p:txBody>
      </p:sp>
    </p:spTree>
    <p:extLst>
      <p:ext uri="{BB962C8B-B14F-4D97-AF65-F5344CB8AC3E}">
        <p14:creationId xmlns:p14="http://schemas.microsoft.com/office/powerpoint/2010/main" val="33447351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4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CERN Summer Student Lectures / Statistics Lecture 4</a:t>
            </a: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5D460AFF-365A-0149-915D-8B213B51CDA7}"/>
              </a:ext>
            </a:extLst>
          </p:cNvPr>
          <p:cNvSpPr txBox="1">
            <a:spLocks noChangeArrowheads="1"/>
          </p:cNvSpPr>
          <p:nvPr/>
        </p:nvSpPr>
        <p:spPr>
          <a:xfrm>
            <a:off x="139700" y="265113"/>
            <a:ext cx="8467725" cy="820737"/>
          </a:xfrm>
          <a:prstGeom prst="rect">
            <a:avLst/>
          </a:prstGeom>
        </p:spPr>
        <p:txBody>
          <a:bodyPr/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pPr eaLnBrk="1" hangingPunct="1"/>
            <a:r>
              <a:rPr lang="en-US" altLang="en-US" sz="3200">
                <a:solidFill>
                  <a:srgbClr val="0070C0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Confidence region from Wilks’ theorem</a:t>
            </a:r>
            <a:endParaRPr lang="en-GB" altLang="en-US" sz="3200">
              <a:solidFill>
                <a:srgbClr val="0070C0"/>
              </a:solidFill>
              <a:latin typeface="Calibri" panose="020F0502020204030204" pitchFamily="34" charset="0"/>
              <a:ea typeface="ＭＳ Ｐゴシック" panose="020B0600070205080204" pitchFamily="34" charset="-128"/>
              <a:cs typeface="Calibri" panose="020F0502020204030204" pitchFamily="34" charset="0"/>
            </a:endParaRPr>
          </a:p>
        </p:txBody>
      </p:sp>
      <p:sp>
        <p:nvSpPr>
          <p:cNvPr id="7" name="TextBox 1">
            <a:extLst>
              <a:ext uri="{FF2B5EF4-FFF2-40B4-BE49-F238E27FC236}">
                <a16:creationId xmlns:a16="http://schemas.microsoft.com/office/drawing/2014/main" id="{B8A8A996-CD15-7246-9A28-85EB7634CBA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7675" y="926417"/>
            <a:ext cx="7166001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Wilks’ theorem says (in large-sample limit and provided </a:t>
            </a:r>
          </a:p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certain conditions hold...)</a:t>
            </a:r>
          </a:p>
        </p:txBody>
      </p:sp>
      <p:sp>
        <p:nvSpPr>
          <p:cNvPr id="9" name="TextBox 3">
            <a:extLst>
              <a:ext uri="{FF2B5EF4-FFF2-40B4-BE49-F238E27FC236}">
                <a16:creationId xmlns:a16="http://schemas.microsoft.com/office/drawing/2014/main" id="{C528369F-6D99-D345-A636-0B2E8F4FEF5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33457" y="1521418"/>
            <a:ext cx="2350452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chi-square dist. with  # </a:t>
            </a:r>
            <a:r>
              <a:rPr lang="en-US" altLang="en-US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d.o.f.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=     # of components in </a:t>
            </a:r>
            <a:r>
              <a:rPr lang="el-GR" altLang="en-US" b="1" i="1" dirty="0">
                <a:solidFill>
                  <a:srgbClr val="0070C0"/>
                </a:solidFill>
                <a:cs typeface="Times New Roman" panose="02020603050405020304" pitchFamily="18" charset="0"/>
              </a:rPr>
              <a:t>θ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 = (</a:t>
            </a:r>
            <a:r>
              <a:rPr lang="el-GR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θ</a:t>
            </a:r>
            <a:r>
              <a:rPr lang="en-US" altLang="en-US" baseline="-25000" dirty="0">
                <a:solidFill>
                  <a:srgbClr val="0070C0"/>
                </a:solidFill>
                <a:cs typeface="Times New Roman" panose="02020603050405020304" pitchFamily="18" charset="0"/>
              </a:rPr>
              <a:t>1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, ..., </a:t>
            </a:r>
            <a:r>
              <a:rPr lang="el-GR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θ</a:t>
            </a:r>
            <a:r>
              <a:rPr lang="en-US" altLang="en-US" i="1" baseline="-25000" dirty="0">
                <a:solidFill>
                  <a:srgbClr val="0070C0"/>
                </a:solidFill>
                <a:cs typeface="Times New Roman" panose="02020603050405020304" pitchFamily="18" charset="0"/>
              </a:rPr>
              <a:t>n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).</a:t>
            </a:r>
          </a:p>
        </p:txBody>
      </p:sp>
      <p:sp>
        <p:nvSpPr>
          <p:cNvPr id="10" name="TextBox 5">
            <a:extLst>
              <a:ext uri="{FF2B5EF4-FFF2-40B4-BE49-F238E27FC236}">
                <a16:creationId xmlns:a16="http://schemas.microsoft.com/office/drawing/2014/main" id="{583EE9EA-7A79-6041-B5A2-2E5D5F99E10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2288" y="2877454"/>
            <a:ext cx="4600575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Assuming this holds, the 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p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-value is</a:t>
            </a:r>
          </a:p>
        </p:txBody>
      </p:sp>
      <p:pic>
        <p:nvPicPr>
          <p:cNvPr id="11" name="Picture 6">
            <a:extLst>
              <a:ext uri="{FF2B5EF4-FFF2-40B4-BE49-F238E27FC236}">
                <a16:creationId xmlns:a16="http://schemas.microsoft.com/office/drawing/2014/main" id="{2CC0E564-4EB6-DD4D-B61F-C0B663D3A31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8600" y="3509279"/>
            <a:ext cx="2413000" cy="52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Box 8">
            <a:extLst>
              <a:ext uri="{FF2B5EF4-FFF2-40B4-BE49-F238E27FC236}">
                <a16:creationId xmlns:a16="http://schemas.microsoft.com/office/drawing/2014/main" id="{F2C130B2-3BD3-D24B-B856-3752A7D0FB0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9710" y="4172854"/>
            <a:ext cx="821673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To find boundary of confidence region set 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p</a:t>
            </a:r>
            <a:r>
              <a:rPr lang="el-GR" altLang="en-US" b="1" i="1" baseline="-25000" dirty="0">
                <a:solidFill>
                  <a:srgbClr val="0070C0"/>
                </a:solidFill>
                <a:cs typeface="Times New Roman" panose="02020603050405020304" pitchFamily="18" charset="0"/>
              </a:rPr>
              <a:t>θ</a:t>
            </a:r>
            <a:r>
              <a:rPr lang="en-US" altLang="en-US" b="1" i="1" baseline="-25000" dirty="0">
                <a:solidFill>
                  <a:srgbClr val="0070C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= </a:t>
            </a:r>
            <a:r>
              <a:rPr lang="el-GR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α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and solve for 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t</a:t>
            </a:r>
            <a:r>
              <a:rPr lang="el-GR" altLang="en-US" b="1" i="1" baseline="-25000" dirty="0">
                <a:solidFill>
                  <a:srgbClr val="0070C0"/>
                </a:solidFill>
                <a:cs typeface="Times New Roman" panose="02020603050405020304" pitchFamily="18" charset="0"/>
              </a:rPr>
              <a:t>θ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</a:p>
        </p:txBody>
      </p:sp>
      <p:pic>
        <p:nvPicPr>
          <p:cNvPr id="13" name="Picture 1">
            <a:extLst>
              <a:ext uri="{FF2B5EF4-FFF2-40B4-BE49-F238E27FC236}">
                <a16:creationId xmlns:a16="http://schemas.microsoft.com/office/drawing/2014/main" id="{DE2F541C-F6C8-D445-9F61-27B8BFC3FD0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1000" y="4822142"/>
            <a:ext cx="2298700" cy="62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extBox 2">
            <a:extLst>
              <a:ext uri="{FF2B5EF4-FFF2-40B4-BE49-F238E27FC236}">
                <a16:creationId xmlns:a16="http://schemas.microsoft.com/office/drawing/2014/main" id="{C1B27DA0-92AF-A54E-98BF-57394251CAE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9126" y="5728604"/>
            <a:ext cx="155369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Recall also </a:t>
            </a:r>
          </a:p>
        </p:txBody>
      </p:sp>
      <p:pic>
        <p:nvPicPr>
          <p:cNvPr id="15" name="Picture 3">
            <a:extLst>
              <a:ext uri="{FF2B5EF4-FFF2-40B4-BE49-F238E27FC236}">
                <a16:creationId xmlns:a16="http://schemas.microsoft.com/office/drawing/2014/main" id="{31D228F5-F045-8542-9FB5-746DB1BA6D3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213" y="5541279"/>
            <a:ext cx="22479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409366D7-40C2-804B-BF11-BB5DC9C6B12F}"/>
              </a:ext>
            </a:extLst>
          </p:cNvPr>
          <p:cNvSpPr txBox="1"/>
          <p:nvPr/>
        </p:nvSpPr>
        <p:spPr>
          <a:xfrm>
            <a:off x="5508172" y="3527910"/>
            <a:ext cx="235045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← 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set equal to </a:t>
            </a:r>
            <a:r>
              <a:rPr lang="el-GR" altLang="en-US" sz="2400" i="1" dirty="0">
                <a:cs typeface="Times New Roman" panose="02020603050405020304" pitchFamily="18" charset="0"/>
              </a:rPr>
              <a:t>α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4FA43AB-8339-3A66-B249-1FA9A2C3EBAB}"/>
              </a:ext>
            </a:extLst>
          </p:cNvPr>
          <p:cNvSpPr txBox="1"/>
          <p:nvPr/>
        </p:nvSpPr>
        <p:spPr>
          <a:xfrm>
            <a:off x="7165067" y="-43544"/>
            <a:ext cx="202882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moved from Lecture 3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D45D8A62-D1C6-BEB1-73BF-09EBEDA6F88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7420" y="1895789"/>
            <a:ext cx="5528572" cy="9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33610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40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CERN Summer Student Lectures / Statistics Lecture 4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4B637B2-CCEB-3F92-6E2D-B4FA0D075984}"/>
              </a:ext>
            </a:extLst>
          </p:cNvPr>
          <p:cNvSpPr txBox="1"/>
          <p:nvPr/>
        </p:nvSpPr>
        <p:spPr>
          <a:xfrm>
            <a:off x="314447" y="197428"/>
            <a:ext cx="826110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36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Gaussian signal on exponential background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0977CFB-104C-DB5B-8E91-0D5A897D6D4A}"/>
              </a:ext>
            </a:extLst>
          </p:cNvPr>
          <p:cNvSpPr txBox="1"/>
          <p:nvPr/>
        </p:nvSpPr>
        <p:spPr>
          <a:xfrm>
            <a:off x="403134" y="1043755"/>
            <a:ext cx="775101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spcAft>
                <a:spcPts val="1200"/>
              </a:spcAft>
            </a:pP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Same pdf as from </a:t>
            </a:r>
            <a:r>
              <a:rPr lang="en-US" sz="2400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mlFit.py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(see tutorial 1) with </a:t>
            </a:r>
            <a:r>
              <a:rPr lang="en-US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 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400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independent values of </a:t>
            </a:r>
            <a:r>
              <a:rPr lang="en-US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from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DF893D1-6B96-C828-AE0F-469DA6A8C323}"/>
              </a:ext>
            </a:extLst>
          </p:cNvPr>
          <p:cNvSpPr txBox="1"/>
          <p:nvPr/>
        </p:nvSpPr>
        <p:spPr>
          <a:xfrm>
            <a:off x="314447" y="5127286"/>
            <a:ext cx="761035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At first take prior pdf constant for all parameters subject to 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 ≤ </a:t>
            </a:r>
            <a:r>
              <a:rPr lang="el-GR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θ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≤ 1, </a:t>
            </a:r>
            <a:r>
              <a:rPr lang="el-GR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σ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&gt; 0, </a:t>
            </a:r>
            <a:r>
              <a:rPr lang="el-GR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ξ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&gt; 0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(later try different priors).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96326F2E-A899-665A-CDDF-8C37099E8B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2909" y="2252866"/>
            <a:ext cx="5498182" cy="756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A080FDF7-8BE6-8111-B01A-73BAF411B1A2}"/>
              </a:ext>
            </a:extLst>
          </p:cNvPr>
          <p:cNvSpPr txBox="1"/>
          <p:nvPr/>
        </p:nvSpPr>
        <p:spPr>
          <a:xfrm>
            <a:off x="403134" y="3283859"/>
            <a:ext cx="828310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Posterior pdf for parameters </a:t>
            </a:r>
            <a:r>
              <a:rPr lang="el-GR" sz="24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λ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 (</a:t>
            </a:r>
            <a:r>
              <a:rPr lang="el-GR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θ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l-GR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μ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l-GR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σ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l-GR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ξ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from Bayes theorem,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DA180B3E-F62E-6993-B068-E3BD3383E9C3}"/>
              </a:ext>
            </a:extLst>
          </p:cNvPr>
          <p:cNvGrpSpPr/>
          <p:nvPr/>
        </p:nvGrpSpPr>
        <p:grpSpPr>
          <a:xfrm>
            <a:off x="1119435" y="4043358"/>
            <a:ext cx="6571685" cy="864000"/>
            <a:chOff x="977899" y="3539239"/>
            <a:chExt cx="6571685" cy="864000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24868DFA-A958-3842-97D6-7527D8FDDCD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77899" y="3698286"/>
              <a:ext cx="2725412" cy="468000"/>
            </a:xfrm>
            <a:prstGeom prst="rect">
              <a:avLst/>
            </a:prstGeom>
          </p:spPr>
        </p:pic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85E934B3-333E-7616-9C3F-0C4A03C1BD80}"/>
                </a:ext>
              </a:extLst>
            </p:cNvPr>
            <p:cNvSpPr txBox="1"/>
            <p:nvPr/>
          </p:nvSpPr>
          <p:spPr>
            <a:xfrm>
              <a:off x="3841438" y="3684729"/>
              <a:ext cx="104624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sz="2400" dirty="0">
                  <a:latin typeface="Calibri" panose="020F0502020204030204" pitchFamily="34" charset="0"/>
                  <a:cs typeface="Calibri" panose="020F0502020204030204" pitchFamily="34" charset="0"/>
                </a:rPr>
                <a:t>where </a:t>
              </a:r>
            </a:p>
          </p:txBody>
        </p:sp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0C430BD5-D0AA-FC55-C96D-D6587CD8E29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079083" y="3539239"/>
              <a:ext cx="2470501" cy="864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1369122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41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CERN Summer Student Lectures / Statistics Lecture 4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2C583F3-C881-8F2C-C99A-2969BA2DD7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9486" y="1233881"/>
            <a:ext cx="5760000" cy="43200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24B637B2-CCEB-3F92-6E2D-B4FA0D075984}"/>
              </a:ext>
            </a:extLst>
          </p:cNvPr>
          <p:cNvSpPr txBox="1"/>
          <p:nvPr/>
        </p:nvSpPr>
        <p:spPr>
          <a:xfrm>
            <a:off x="1981201" y="205381"/>
            <a:ext cx="478336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36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Data and MAP estimates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DDE0BA4-5104-8A32-BCDD-1A96F82FD442}"/>
              </a:ext>
            </a:extLst>
          </p:cNvPr>
          <p:cNvSpPr txBox="1"/>
          <p:nvPr/>
        </p:nvSpPr>
        <p:spPr>
          <a:xfrm>
            <a:off x="636814" y="934172"/>
            <a:ext cx="78703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Maximize posterior with </a:t>
            </a:r>
            <a:r>
              <a:rPr lang="en-US" sz="2400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minuit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(minimize 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ln </a:t>
            </a:r>
            <a:r>
              <a:rPr lang="en-US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l-GR" sz="24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λ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|</a:t>
            </a:r>
            <a:r>
              <a:rPr lang="en-US" sz="24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)).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104F614-6FC7-DBB3-C217-1853863FEB2A}"/>
              </a:ext>
            </a:extLst>
          </p:cNvPr>
          <p:cNvSpPr txBox="1"/>
          <p:nvPr/>
        </p:nvSpPr>
        <p:spPr>
          <a:xfrm>
            <a:off x="5832472" y="1684505"/>
            <a:ext cx="3228299" cy="270843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Standard deviations from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minuit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correspond to approximating posterior as Gaussian near its peak.</a:t>
            </a:r>
          </a:p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Here priors constant so </a:t>
            </a:r>
          </a:p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MAP 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estimates same as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MLE, covariance matrix </a:t>
            </a:r>
          </a:p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1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kumimoji="0" lang="en-US" sz="2000" b="0" i="1" u="none" strike="noStrike" kern="1200" cap="none" spc="0" normalizeH="0" baseline="-2500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ij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=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cov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[</a:t>
            </a:r>
            <a:r>
              <a:rPr lang="el-GR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θ</a:t>
            </a:r>
            <a:r>
              <a:rPr kumimoji="0" lang="en-US" sz="2000" b="0" i="1" u="none" strike="noStrike" kern="1200" cap="none" spc="0" normalizeH="0" baseline="-2500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l-GR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θ</a:t>
            </a:r>
            <a:r>
              <a:rPr kumimoji="0" lang="en-US" sz="2000" b="0" i="1" u="none" strike="noStrike" kern="1200" cap="none" spc="0" normalizeH="0" baseline="-2500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j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]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also same.</a:t>
            </a:r>
          </a:p>
        </p:txBody>
      </p:sp>
    </p:spTree>
    <p:extLst>
      <p:ext uri="{BB962C8B-B14F-4D97-AF65-F5344CB8AC3E}">
        <p14:creationId xmlns:p14="http://schemas.microsoft.com/office/powerpoint/2010/main" val="20938431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42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CERN Summer Student Lectures / Statistics Lecture 4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4B637B2-CCEB-3F92-6E2D-B4FA0D075984}"/>
              </a:ext>
            </a:extLst>
          </p:cNvPr>
          <p:cNvSpPr txBox="1"/>
          <p:nvPr/>
        </p:nvSpPr>
        <p:spPr>
          <a:xfrm>
            <a:off x="2235200" y="162790"/>
            <a:ext cx="404315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36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 look at </a:t>
            </a:r>
            <a:r>
              <a:rPr lang="en-US" sz="3600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bayesFit.py</a:t>
            </a:r>
            <a:endParaRPr lang="en-US" sz="3600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DDE0BA4-5104-8A32-BCDD-1A96F82FD442}"/>
              </a:ext>
            </a:extLst>
          </p:cNvPr>
          <p:cNvSpPr txBox="1"/>
          <p:nvPr/>
        </p:nvSpPr>
        <p:spPr>
          <a:xfrm>
            <a:off x="506186" y="727012"/>
            <a:ext cx="78703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Find maximum of posterior with </a:t>
            </a:r>
            <a:r>
              <a:rPr lang="en-US" sz="2400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iminuit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(minimize 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ln </a:t>
            </a:r>
            <a:r>
              <a:rPr lang="en-US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l-GR" sz="24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λ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|</a:t>
            </a:r>
            <a:r>
              <a:rPr lang="en-US" sz="24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)), 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similar to maximum likelihood: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9D12D4C-9689-61F2-06B3-60935A9F1AD3}"/>
              </a:ext>
            </a:extLst>
          </p:cNvPr>
          <p:cNvSpPr txBox="1"/>
          <p:nvPr/>
        </p:nvSpPr>
        <p:spPr>
          <a:xfrm>
            <a:off x="756922" y="1605083"/>
            <a:ext cx="8239756" cy="504753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>
                <a:solidFill>
                  <a:srgbClr val="007400"/>
                </a:solidFill>
                <a:effectLst/>
                <a:latin typeface="Menlo" panose="020B0609030804020204" pitchFamily="49" charset="0"/>
              </a:rPr>
              <a:t># Negative log-likelihood</a:t>
            </a:r>
          </a:p>
          <a:p>
            <a:r>
              <a:rPr lang="en-GB" sz="1400" dirty="0">
                <a:solidFill>
                  <a:srgbClr val="AA0D91"/>
                </a:solidFill>
                <a:effectLst/>
                <a:latin typeface="Menlo" panose="020B0609030804020204" pitchFamily="49" charset="0"/>
              </a:rPr>
              <a:t>def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sz="14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negLogL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(par):</a:t>
            </a:r>
          </a:p>
          <a:p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    </a:t>
            </a:r>
            <a:r>
              <a:rPr lang="en-GB" sz="14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fx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 = f(</a:t>
            </a:r>
            <a:r>
              <a:rPr lang="en-GB" sz="14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xData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, par)</a:t>
            </a:r>
          </a:p>
          <a:p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    </a:t>
            </a:r>
            <a:r>
              <a:rPr lang="en-GB" sz="1400" dirty="0">
                <a:solidFill>
                  <a:srgbClr val="AA0D91"/>
                </a:solidFill>
                <a:effectLst/>
                <a:latin typeface="Menlo" panose="020B0609030804020204" pitchFamily="49" charset="0"/>
              </a:rPr>
              <a:t>return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 -</a:t>
            </a:r>
            <a:r>
              <a:rPr lang="en-GB" sz="14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np.sum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(</a:t>
            </a:r>
            <a:r>
              <a:rPr lang="en-GB" sz="14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np.log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(</a:t>
            </a:r>
            <a:r>
              <a:rPr lang="en-GB" sz="14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fx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))</a:t>
            </a:r>
          </a:p>
          <a:p>
            <a:endParaRPr lang="en-GB" sz="1400" dirty="0">
              <a:solidFill>
                <a:srgbClr val="000000"/>
              </a:solidFill>
              <a:effectLst/>
              <a:latin typeface="Menlo" panose="020B0609030804020204" pitchFamily="49" charset="0"/>
            </a:endParaRPr>
          </a:p>
          <a:p>
            <a:r>
              <a:rPr lang="en-GB" sz="1400" dirty="0">
                <a:solidFill>
                  <a:srgbClr val="007400"/>
                </a:solidFill>
                <a:effectLst/>
                <a:latin typeface="Menlo" panose="020B0609030804020204" pitchFamily="49" charset="0"/>
              </a:rPr>
              <a:t># Prior pdf</a:t>
            </a:r>
          </a:p>
          <a:p>
            <a:r>
              <a:rPr lang="en-GB" sz="1400" dirty="0">
                <a:solidFill>
                  <a:srgbClr val="AA0D91"/>
                </a:solidFill>
                <a:effectLst/>
                <a:latin typeface="Menlo" panose="020B0609030804020204" pitchFamily="49" charset="0"/>
              </a:rPr>
              <a:t>def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 prior(par):</a:t>
            </a:r>
          </a:p>
          <a:p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    theta    = par[</a:t>
            </a:r>
            <a:r>
              <a:rPr lang="en-GB" sz="1400" dirty="0">
                <a:solidFill>
                  <a:srgbClr val="1C00CF"/>
                </a:solidFill>
                <a:effectLst/>
                <a:latin typeface="Menlo" panose="020B0609030804020204" pitchFamily="49" charset="0"/>
              </a:rPr>
              <a:t>0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]</a:t>
            </a:r>
          </a:p>
          <a:p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    mu       = par[</a:t>
            </a:r>
            <a:r>
              <a:rPr lang="en-GB" sz="1400" dirty="0">
                <a:solidFill>
                  <a:srgbClr val="1C00CF"/>
                </a:solidFill>
                <a:effectLst/>
                <a:latin typeface="Menlo" panose="020B0609030804020204" pitchFamily="49" charset="0"/>
              </a:rPr>
              <a:t>1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]</a:t>
            </a:r>
          </a:p>
          <a:p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    sigma    = par[</a:t>
            </a:r>
            <a:r>
              <a:rPr lang="en-GB" sz="1400" dirty="0">
                <a:solidFill>
                  <a:srgbClr val="1C00CF"/>
                </a:solidFill>
                <a:effectLst/>
                <a:latin typeface="Menlo" panose="020B0609030804020204" pitchFamily="49" charset="0"/>
              </a:rPr>
              <a:t>2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]</a:t>
            </a:r>
          </a:p>
          <a:p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    xi       = par[</a:t>
            </a:r>
            <a:r>
              <a:rPr lang="en-GB" sz="1400" dirty="0">
                <a:solidFill>
                  <a:srgbClr val="1C00CF"/>
                </a:solidFill>
                <a:effectLst/>
                <a:latin typeface="Menlo" panose="020B0609030804020204" pitchFamily="49" charset="0"/>
              </a:rPr>
              <a:t>3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]</a:t>
            </a:r>
          </a:p>
          <a:p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    </a:t>
            </a:r>
            <a:r>
              <a:rPr lang="en-GB" sz="14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pi_theta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 = </a:t>
            </a:r>
            <a:r>
              <a:rPr lang="en-GB" sz="1400" dirty="0">
                <a:solidFill>
                  <a:srgbClr val="1C00CF"/>
                </a:solidFill>
                <a:effectLst/>
                <a:latin typeface="Menlo" panose="020B0609030804020204" pitchFamily="49" charset="0"/>
              </a:rPr>
              <a:t>1.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sz="1400" dirty="0">
                <a:solidFill>
                  <a:srgbClr val="AA0D91"/>
                </a:solidFill>
                <a:effectLst/>
                <a:latin typeface="Menlo" panose="020B0609030804020204" pitchFamily="49" charset="0"/>
              </a:rPr>
              <a:t>if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 theta &gt;= </a:t>
            </a:r>
            <a:r>
              <a:rPr lang="en-GB" sz="1400" dirty="0">
                <a:solidFill>
                  <a:srgbClr val="1C00CF"/>
                </a:solidFill>
                <a:effectLst/>
                <a:latin typeface="Menlo" panose="020B0609030804020204" pitchFamily="49" charset="0"/>
              </a:rPr>
              <a:t>0.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sz="1400" dirty="0">
                <a:solidFill>
                  <a:srgbClr val="AA0D91"/>
                </a:solidFill>
                <a:effectLst/>
                <a:latin typeface="Menlo" panose="020B0609030804020204" pitchFamily="49" charset="0"/>
              </a:rPr>
              <a:t>and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 theta &lt;= </a:t>
            </a:r>
            <a:r>
              <a:rPr lang="en-GB" sz="1400" dirty="0">
                <a:solidFill>
                  <a:srgbClr val="1C00CF"/>
                </a:solidFill>
                <a:effectLst/>
                <a:latin typeface="Menlo" panose="020B0609030804020204" pitchFamily="49" charset="0"/>
              </a:rPr>
              <a:t>1.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sz="1400" dirty="0">
                <a:solidFill>
                  <a:srgbClr val="AA0D91"/>
                </a:solidFill>
                <a:effectLst/>
                <a:latin typeface="Menlo" panose="020B0609030804020204" pitchFamily="49" charset="0"/>
              </a:rPr>
              <a:t>else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sz="1400" dirty="0">
                <a:solidFill>
                  <a:srgbClr val="1C00CF"/>
                </a:solidFill>
                <a:effectLst/>
                <a:latin typeface="Menlo" panose="020B0609030804020204" pitchFamily="49" charset="0"/>
              </a:rPr>
              <a:t>0.</a:t>
            </a:r>
            <a:endParaRPr lang="en-GB" sz="1400" dirty="0">
              <a:solidFill>
                <a:srgbClr val="000000"/>
              </a:solidFill>
              <a:effectLst/>
              <a:latin typeface="Menlo" panose="020B0609030804020204" pitchFamily="49" charset="0"/>
            </a:endParaRPr>
          </a:p>
          <a:p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    </a:t>
            </a:r>
            <a:r>
              <a:rPr lang="en-GB" sz="14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pi_mu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    = </a:t>
            </a:r>
            <a:r>
              <a:rPr lang="en-GB" sz="1400" dirty="0">
                <a:solidFill>
                  <a:srgbClr val="1C00CF"/>
                </a:solidFill>
                <a:effectLst/>
                <a:latin typeface="Menlo" panose="020B0609030804020204" pitchFamily="49" charset="0"/>
              </a:rPr>
              <a:t>1.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sz="1400" dirty="0">
                <a:solidFill>
                  <a:srgbClr val="AA0D91"/>
                </a:solidFill>
                <a:effectLst/>
                <a:latin typeface="Menlo" panose="020B0609030804020204" pitchFamily="49" charset="0"/>
              </a:rPr>
              <a:t>if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 mu &gt;= </a:t>
            </a:r>
            <a:r>
              <a:rPr lang="en-GB" sz="1400" dirty="0">
                <a:solidFill>
                  <a:srgbClr val="1C00CF"/>
                </a:solidFill>
                <a:effectLst/>
                <a:latin typeface="Menlo" panose="020B0609030804020204" pitchFamily="49" charset="0"/>
              </a:rPr>
              <a:t>0.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sz="1400" dirty="0">
                <a:solidFill>
                  <a:srgbClr val="AA0D91"/>
                </a:solidFill>
                <a:effectLst/>
                <a:latin typeface="Menlo" panose="020B0609030804020204" pitchFamily="49" charset="0"/>
              </a:rPr>
              <a:t>else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sz="1400" dirty="0">
                <a:solidFill>
                  <a:srgbClr val="1C00CF"/>
                </a:solidFill>
                <a:effectLst/>
                <a:latin typeface="Menlo" panose="020B0609030804020204" pitchFamily="49" charset="0"/>
              </a:rPr>
              <a:t>0.</a:t>
            </a:r>
            <a:endParaRPr lang="en-GB" sz="1400" dirty="0">
              <a:solidFill>
                <a:srgbClr val="000000"/>
              </a:solidFill>
              <a:effectLst/>
              <a:latin typeface="Menlo" panose="020B0609030804020204" pitchFamily="49" charset="0"/>
            </a:endParaRPr>
          </a:p>
          <a:p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    </a:t>
            </a:r>
            <a:r>
              <a:rPr lang="en-GB" sz="14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pi_sigma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 = </a:t>
            </a:r>
            <a:r>
              <a:rPr lang="en-GB" sz="1400" dirty="0">
                <a:solidFill>
                  <a:srgbClr val="1C00CF"/>
                </a:solidFill>
                <a:effectLst/>
                <a:latin typeface="Menlo" panose="020B0609030804020204" pitchFamily="49" charset="0"/>
              </a:rPr>
              <a:t>1.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sz="1400" dirty="0">
                <a:solidFill>
                  <a:srgbClr val="AA0D91"/>
                </a:solidFill>
                <a:effectLst/>
                <a:latin typeface="Menlo" panose="020B0609030804020204" pitchFamily="49" charset="0"/>
              </a:rPr>
              <a:t>if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 sigma &gt; </a:t>
            </a:r>
            <a:r>
              <a:rPr lang="en-GB" sz="1400" dirty="0">
                <a:solidFill>
                  <a:srgbClr val="1C00CF"/>
                </a:solidFill>
                <a:effectLst/>
                <a:latin typeface="Menlo" panose="020B0609030804020204" pitchFamily="49" charset="0"/>
              </a:rPr>
              <a:t>0.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sz="1400" dirty="0">
                <a:solidFill>
                  <a:srgbClr val="AA0D91"/>
                </a:solidFill>
                <a:effectLst/>
                <a:latin typeface="Menlo" panose="020B0609030804020204" pitchFamily="49" charset="0"/>
              </a:rPr>
              <a:t>else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sz="1400" dirty="0">
                <a:solidFill>
                  <a:srgbClr val="1C00CF"/>
                </a:solidFill>
                <a:effectLst/>
                <a:latin typeface="Menlo" panose="020B0609030804020204" pitchFamily="49" charset="0"/>
              </a:rPr>
              <a:t>0.</a:t>
            </a:r>
            <a:endParaRPr lang="en-GB" sz="1400" dirty="0">
              <a:solidFill>
                <a:srgbClr val="000000"/>
              </a:solidFill>
              <a:effectLst/>
              <a:latin typeface="Menlo" panose="020B0609030804020204" pitchFamily="49" charset="0"/>
            </a:endParaRPr>
          </a:p>
          <a:p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    </a:t>
            </a:r>
            <a:r>
              <a:rPr lang="en-GB" sz="14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pi_xi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    = </a:t>
            </a:r>
            <a:r>
              <a:rPr lang="en-GB" sz="1400" dirty="0">
                <a:solidFill>
                  <a:srgbClr val="1C00CF"/>
                </a:solidFill>
                <a:effectLst/>
                <a:latin typeface="Menlo" panose="020B0609030804020204" pitchFamily="49" charset="0"/>
              </a:rPr>
              <a:t>1.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sz="1400" dirty="0">
                <a:solidFill>
                  <a:srgbClr val="AA0D91"/>
                </a:solidFill>
                <a:effectLst/>
                <a:latin typeface="Menlo" panose="020B0609030804020204" pitchFamily="49" charset="0"/>
              </a:rPr>
              <a:t>if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 xi &gt; </a:t>
            </a:r>
            <a:r>
              <a:rPr lang="en-GB" sz="1400" dirty="0">
                <a:solidFill>
                  <a:srgbClr val="1C00CF"/>
                </a:solidFill>
                <a:effectLst/>
                <a:latin typeface="Menlo" panose="020B0609030804020204" pitchFamily="49" charset="0"/>
              </a:rPr>
              <a:t>0.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sz="1400" dirty="0">
                <a:solidFill>
                  <a:srgbClr val="AA0D91"/>
                </a:solidFill>
                <a:effectLst/>
                <a:latin typeface="Menlo" panose="020B0609030804020204" pitchFamily="49" charset="0"/>
              </a:rPr>
              <a:t>else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sz="1400" dirty="0">
                <a:solidFill>
                  <a:srgbClr val="1C00CF"/>
                </a:solidFill>
                <a:effectLst/>
                <a:latin typeface="Menlo" panose="020B0609030804020204" pitchFamily="49" charset="0"/>
              </a:rPr>
              <a:t>0.</a:t>
            </a:r>
            <a:endParaRPr lang="en-GB" sz="1400" dirty="0">
              <a:solidFill>
                <a:srgbClr val="000000"/>
              </a:solidFill>
              <a:effectLst/>
              <a:latin typeface="Menlo" panose="020B0609030804020204" pitchFamily="49" charset="0"/>
            </a:endParaRPr>
          </a:p>
          <a:p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    </a:t>
            </a:r>
            <a:r>
              <a:rPr lang="en-GB" sz="14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piArr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 = </a:t>
            </a:r>
            <a:r>
              <a:rPr lang="en-GB" sz="14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np.array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([</a:t>
            </a:r>
            <a:r>
              <a:rPr lang="en-GB" sz="14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pi_theta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, </a:t>
            </a:r>
            <a:r>
              <a:rPr lang="en-GB" sz="14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pi_mu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, </a:t>
            </a:r>
            <a:r>
              <a:rPr lang="en-GB" sz="14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pi_sigma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, </a:t>
            </a:r>
            <a:r>
              <a:rPr lang="en-GB" sz="14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pi_xi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])</a:t>
            </a:r>
          </a:p>
          <a:p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    pi = </a:t>
            </a:r>
            <a:r>
              <a:rPr lang="en-GB" sz="14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np.product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(</a:t>
            </a:r>
            <a:r>
              <a:rPr lang="en-GB" sz="14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piArr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[</a:t>
            </a:r>
            <a:r>
              <a:rPr lang="en-GB" sz="14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np.array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(</a:t>
            </a:r>
            <a:r>
              <a:rPr lang="en-GB" sz="14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parfix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) == </a:t>
            </a:r>
            <a:r>
              <a:rPr lang="en-GB" sz="1400" dirty="0">
                <a:solidFill>
                  <a:srgbClr val="AA0D91"/>
                </a:solidFill>
                <a:effectLst/>
                <a:latin typeface="Menlo" panose="020B0609030804020204" pitchFamily="49" charset="0"/>
              </a:rPr>
              <a:t>False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])   </a:t>
            </a:r>
            <a:r>
              <a:rPr lang="en-GB" sz="1400" dirty="0">
                <a:solidFill>
                  <a:srgbClr val="007400"/>
                </a:solidFill>
                <a:effectLst/>
                <a:latin typeface="Menlo" panose="020B0609030804020204" pitchFamily="49" charset="0"/>
              </a:rPr>
              <a:t># exclude fixed par</a:t>
            </a:r>
            <a:endParaRPr lang="en-GB" sz="1400" dirty="0">
              <a:solidFill>
                <a:srgbClr val="000000"/>
              </a:solidFill>
              <a:effectLst/>
              <a:latin typeface="Menlo" panose="020B0609030804020204" pitchFamily="49" charset="0"/>
            </a:endParaRPr>
          </a:p>
          <a:p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    </a:t>
            </a:r>
            <a:r>
              <a:rPr lang="en-GB" sz="1400" dirty="0">
                <a:solidFill>
                  <a:srgbClr val="AA0D91"/>
                </a:solidFill>
                <a:effectLst/>
                <a:latin typeface="Menlo" panose="020B0609030804020204" pitchFamily="49" charset="0"/>
              </a:rPr>
              <a:t>return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 pi</a:t>
            </a:r>
          </a:p>
          <a:p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    </a:t>
            </a:r>
          </a:p>
          <a:p>
            <a:r>
              <a:rPr lang="en-GB" sz="1400" dirty="0">
                <a:solidFill>
                  <a:srgbClr val="007400"/>
                </a:solidFill>
                <a:effectLst/>
                <a:latin typeface="Menlo" panose="020B0609030804020204" pitchFamily="49" charset="0"/>
              </a:rPr>
              <a:t># Negative log of posterior pdf</a:t>
            </a:r>
          </a:p>
          <a:p>
            <a:r>
              <a:rPr lang="en-GB" sz="1400" dirty="0">
                <a:solidFill>
                  <a:srgbClr val="AA0D91"/>
                </a:solidFill>
                <a:effectLst/>
                <a:latin typeface="Menlo" panose="020B0609030804020204" pitchFamily="49" charset="0"/>
              </a:rPr>
              <a:t>def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sz="14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negLogPost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(par):</a:t>
            </a:r>
          </a:p>
          <a:p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    </a:t>
            </a:r>
            <a:r>
              <a:rPr lang="en-GB" sz="1400" dirty="0">
                <a:solidFill>
                  <a:srgbClr val="AA0D91"/>
                </a:solidFill>
                <a:effectLst/>
                <a:latin typeface="Menlo" panose="020B0609030804020204" pitchFamily="49" charset="0"/>
              </a:rPr>
              <a:t>return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sz="14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negLogL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(par) - </a:t>
            </a:r>
            <a:r>
              <a:rPr lang="en-GB" sz="14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np.log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(prior(par))</a:t>
            </a:r>
          </a:p>
          <a:p>
            <a:pPr algn="l"/>
            <a:endParaRPr lang="en-US" sz="1400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8CE7A3D-EC52-52D0-C647-5F409FE950F2}"/>
              </a:ext>
            </a:extLst>
          </p:cNvPr>
          <p:cNvSpPr txBox="1"/>
          <p:nvPr/>
        </p:nvSpPr>
        <p:spPr>
          <a:xfrm>
            <a:off x="5917703" y="5569373"/>
            <a:ext cx="259738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0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minimize with </a:t>
            </a:r>
            <a:r>
              <a:rPr lang="en-US" sz="2000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iminuit</a:t>
            </a:r>
            <a:endParaRPr lang="en-US" sz="2000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2A0FB1EF-E5BC-2066-94CC-96E301443869}"/>
              </a:ext>
            </a:extLst>
          </p:cNvPr>
          <p:cNvCxnSpPr>
            <a:cxnSpLocks/>
          </p:cNvCxnSpPr>
          <p:nvPr/>
        </p:nvCxnSpPr>
        <p:spPr>
          <a:xfrm flipH="1">
            <a:off x="4466523" y="5780314"/>
            <a:ext cx="1341958" cy="200055"/>
          </a:xfrm>
          <a:prstGeom prst="straightConnector1">
            <a:avLst/>
          </a:prstGeom>
          <a:ln>
            <a:solidFill>
              <a:srgbClr val="CC3300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001819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43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CERN Summer Student Lectures / Statistics Lecture 4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4B637B2-CCEB-3F92-6E2D-B4FA0D075984}"/>
              </a:ext>
            </a:extLst>
          </p:cNvPr>
          <p:cNvSpPr txBox="1"/>
          <p:nvPr/>
        </p:nvSpPr>
        <p:spPr>
          <a:xfrm>
            <a:off x="301183" y="227153"/>
            <a:ext cx="854163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36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Metropolis-Hastings algorithm in </a:t>
            </a:r>
            <a:r>
              <a:rPr lang="en-US" sz="3600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bayesFit.py</a:t>
            </a:r>
            <a:endParaRPr lang="en-US" sz="3600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02EC1B1-A9F6-7606-D5BE-62D9AE2B6A01}"/>
              </a:ext>
            </a:extLst>
          </p:cNvPr>
          <p:cNvSpPr txBox="1"/>
          <p:nvPr/>
        </p:nvSpPr>
        <p:spPr>
          <a:xfrm>
            <a:off x="653143" y="993538"/>
            <a:ext cx="7487947" cy="526297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>
                <a:solidFill>
                  <a:srgbClr val="007400"/>
                </a:solidFill>
                <a:effectLst/>
                <a:latin typeface="Menlo" panose="020B0609030804020204" pitchFamily="49" charset="0"/>
              </a:rPr>
              <a:t># Iterate with Metropolis-Hastings algorithm</a:t>
            </a:r>
          </a:p>
          <a:p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chain = [</a:t>
            </a:r>
            <a:r>
              <a:rPr lang="en-GB" sz="14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np.array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(MAP)]         </a:t>
            </a:r>
            <a:r>
              <a:rPr lang="en-GB" sz="1400" dirty="0">
                <a:solidFill>
                  <a:srgbClr val="007400"/>
                </a:solidFill>
                <a:effectLst/>
                <a:latin typeface="Menlo" panose="020B0609030804020204" pitchFamily="49" charset="0"/>
              </a:rPr>
              <a:t># start point is MAP estimate</a:t>
            </a:r>
            <a:endParaRPr lang="en-GB" sz="1400" dirty="0">
              <a:solidFill>
                <a:srgbClr val="000000"/>
              </a:solidFill>
              <a:effectLst/>
              <a:latin typeface="Menlo" panose="020B0609030804020204" pitchFamily="49" charset="0"/>
            </a:endParaRPr>
          </a:p>
          <a:p>
            <a:r>
              <a:rPr lang="en-GB" sz="14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numIterate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 = </a:t>
            </a:r>
            <a:r>
              <a:rPr lang="en-GB" sz="1400" dirty="0">
                <a:solidFill>
                  <a:srgbClr val="1C00CF"/>
                </a:solidFill>
                <a:effectLst/>
                <a:latin typeface="Menlo" panose="020B0609030804020204" pitchFamily="49" charset="0"/>
              </a:rPr>
              <a:t>10000</a:t>
            </a:r>
            <a:endParaRPr lang="en-GB" sz="1400" dirty="0">
              <a:solidFill>
                <a:srgbClr val="000000"/>
              </a:solidFill>
              <a:effectLst/>
              <a:latin typeface="Menlo" panose="020B0609030804020204" pitchFamily="49" charset="0"/>
            </a:endParaRPr>
          </a:p>
          <a:p>
            <a:r>
              <a:rPr lang="en-GB" sz="14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numBurn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 = </a:t>
            </a:r>
            <a:r>
              <a:rPr lang="en-GB" sz="1400" dirty="0">
                <a:solidFill>
                  <a:srgbClr val="1C00CF"/>
                </a:solidFill>
                <a:effectLst/>
                <a:latin typeface="Menlo" panose="020B0609030804020204" pitchFamily="49" charset="0"/>
              </a:rPr>
              <a:t>100</a:t>
            </a:r>
            <a:endParaRPr lang="en-GB" sz="1400" dirty="0">
              <a:solidFill>
                <a:srgbClr val="000000"/>
              </a:solidFill>
              <a:effectLst/>
              <a:latin typeface="Menlo" panose="020B0609030804020204" pitchFamily="49" charset="0"/>
            </a:endParaRPr>
          </a:p>
          <a:p>
            <a:r>
              <a:rPr lang="en-GB" sz="14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numAccept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 = </a:t>
            </a:r>
            <a:r>
              <a:rPr lang="en-GB" sz="1400" dirty="0">
                <a:solidFill>
                  <a:srgbClr val="1C00CF"/>
                </a:solidFill>
                <a:effectLst/>
                <a:latin typeface="Menlo" panose="020B0609030804020204" pitchFamily="49" charset="0"/>
              </a:rPr>
              <a:t>0</a:t>
            </a:r>
            <a:endParaRPr lang="en-GB" sz="1400" dirty="0">
              <a:solidFill>
                <a:srgbClr val="000000"/>
              </a:solidFill>
              <a:effectLst/>
              <a:latin typeface="Menlo" panose="020B0609030804020204" pitchFamily="49" charset="0"/>
            </a:endParaRPr>
          </a:p>
          <a:p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print(</a:t>
            </a:r>
            <a:r>
              <a:rPr lang="en-GB" sz="1400" dirty="0">
                <a:solidFill>
                  <a:srgbClr val="C41A16"/>
                </a:solidFill>
                <a:effectLst/>
                <a:latin typeface="Menlo" panose="020B0609030804020204" pitchFamily="49" charset="0"/>
              </a:rPr>
              <a:t>"Start MCMC iterations: "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, end=</a:t>
            </a:r>
            <a:r>
              <a:rPr lang="en-GB" sz="1400" dirty="0">
                <a:solidFill>
                  <a:srgbClr val="C41A16"/>
                </a:solidFill>
                <a:effectLst/>
                <a:latin typeface="Menlo" panose="020B0609030804020204" pitchFamily="49" charset="0"/>
              </a:rPr>
              <a:t>""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)</a:t>
            </a:r>
            <a:endParaRPr lang="en-GB" sz="1400" dirty="0">
              <a:solidFill>
                <a:srgbClr val="C41A16"/>
              </a:solidFill>
              <a:effectLst/>
              <a:latin typeface="Menlo" panose="020B0609030804020204" pitchFamily="49" charset="0"/>
            </a:endParaRPr>
          </a:p>
          <a:p>
            <a:r>
              <a:rPr lang="en-GB" sz="1400" dirty="0">
                <a:solidFill>
                  <a:srgbClr val="AA0D91"/>
                </a:solidFill>
                <a:effectLst/>
                <a:latin typeface="Menlo" panose="020B0609030804020204" pitchFamily="49" charset="0"/>
              </a:rPr>
              <a:t>while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sz="14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len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(chain) &lt; </a:t>
            </a:r>
            <a:r>
              <a:rPr lang="en-GB" sz="14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numIterate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:</a:t>
            </a:r>
          </a:p>
          <a:p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    par = chain[</a:t>
            </a:r>
            <a:r>
              <a:rPr lang="en-GB" sz="1400" dirty="0">
                <a:solidFill>
                  <a:srgbClr val="1C00CF"/>
                </a:solidFill>
                <a:effectLst/>
                <a:latin typeface="Menlo" panose="020B0609030804020204" pitchFamily="49" charset="0"/>
              </a:rPr>
              <a:t>-1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]</a:t>
            </a:r>
          </a:p>
          <a:p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    </a:t>
            </a:r>
            <a:r>
              <a:rPr lang="en-GB" sz="14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log_post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 = -</a:t>
            </a:r>
            <a:r>
              <a:rPr lang="en-GB" sz="14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negLogL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(par) + </a:t>
            </a:r>
            <a:r>
              <a:rPr lang="en-GB" sz="14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np.log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(prior(par))</a:t>
            </a:r>
          </a:p>
          <a:p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    </a:t>
            </a:r>
            <a:r>
              <a:rPr lang="en-GB" sz="14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par_prop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 = </a:t>
            </a:r>
            <a:r>
              <a:rPr lang="en-GB" sz="14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np.random.multivariate_normal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(par, </a:t>
            </a:r>
            <a:r>
              <a:rPr lang="en-GB" sz="14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cov_prop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)</a:t>
            </a:r>
          </a:p>
          <a:p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    </a:t>
            </a:r>
            <a:r>
              <a:rPr lang="en-GB" sz="1400" dirty="0">
                <a:solidFill>
                  <a:srgbClr val="AA0D91"/>
                </a:solidFill>
                <a:effectLst/>
                <a:latin typeface="Menlo" panose="020B0609030804020204" pitchFamily="49" charset="0"/>
              </a:rPr>
              <a:t>if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 prior(</a:t>
            </a:r>
            <a:r>
              <a:rPr lang="en-GB" sz="14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par_prop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) &lt;= </a:t>
            </a:r>
            <a:r>
              <a:rPr lang="en-GB" sz="1400" dirty="0">
                <a:solidFill>
                  <a:srgbClr val="1C00CF"/>
                </a:solidFill>
                <a:effectLst/>
                <a:latin typeface="Menlo" panose="020B0609030804020204" pitchFamily="49" charset="0"/>
              </a:rPr>
              <a:t>0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:</a:t>
            </a:r>
          </a:p>
          <a:p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        </a:t>
            </a:r>
            <a:r>
              <a:rPr lang="en-GB" sz="14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chain.append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(chain[</a:t>
            </a:r>
            <a:r>
              <a:rPr lang="en-GB" sz="1400" dirty="0">
                <a:solidFill>
                  <a:srgbClr val="1C00CF"/>
                </a:solidFill>
                <a:effectLst/>
                <a:latin typeface="Menlo" panose="020B0609030804020204" pitchFamily="49" charset="0"/>
              </a:rPr>
              <a:t>-1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])    </a:t>
            </a:r>
            <a:r>
              <a:rPr lang="en-GB" sz="1400" dirty="0">
                <a:solidFill>
                  <a:srgbClr val="007400"/>
                </a:solidFill>
                <a:effectLst/>
                <a:latin typeface="Menlo" panose="020B0609030804020204" pitchFamily="49" charset="0"/>
              </a:rPr>
              <a:t># never accept if prob&lt;=0.</a:t>
            </a:r>
            <a:endParaRPr lang="en-GB" sz="1400" dirty="0">
              <a:solidFill>
                <a:srgbClr val="000000"/>
              </a:solidFill>
              <a:effectLst/>
              <a:latin typeface="Menlo" panose="020B0609030804020204" pitchFamily="49" charset="0"/>
            </a:endParaRPr>
          </a:p>
          <a:p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    </a:t>
            </a:r>
            <a:r>
              <a:rPr lang="en-GB" sz="1400" dirty="0">
                <a:solidFill>
                  <a:srgbClr val="AA0D91"/>
                </a:solidFill>
                <a:effectLst/>
                <a:latin typeface="Menlo" panose="020B0609030804020204" pitchFamily="49" charset="0"/>
              </a:rPr>
              <a:t>else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:</a:t>
            </a:r>
          </a:p>
          <a:p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        </a:t>
            </a:r>
            <a:r>
              <a:rPr lang="en-GB" sz="14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log_post_prop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 = -</a:t>
            </a:r>
            <a:r>
              <a:rPr lang="en-GB" sz="14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negLogL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(</a:t>
            </a:r>
            <a:r>
              <a:rPr lang="en-GB" sz="14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par_prop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) + </a:t>
            </a:r>
            <a:r>
              <a:rPr lang="en-GB" sz="14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np.log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(prior(</a:t>
            </a:r>
            <a:r>
              <a:rPr lang="en-GB" sz="14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par_prop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))</a:t>
            </a:r>
          </a:p>
          <a:p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        alpha = </a:t>
            </a:r>
            <a:r>
              <a:rPr lang="en-GB" sz="14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np.exp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(</a:t>
            </a:r>
            <a:r>
              <a:rPr lang="en-GB" sz="14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log_post_prop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 - </a:t>
            </a:r>
            <a:r>
              <a:rPr lang="en-GB" sz="14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log_post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)</a:t>
            </a:r>
          </a:p>
          <a:p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        u = </a:t>
            </a:r>
            <a:r>
              <a:rPr lang="en-GB" sz="14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np.random.uniform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(</a:t>
            </a:r>
            <a:r>
              <a:rPr lang="en-GB" sz="1400" dirty="0">
                <a:solidFill>
                  <a:srgbClr val="1C00CF"/>
                </a:solidFill>
                <a:effectLst/>
                <a:latin typeface="Menlo" panose="020B0609030804020204" pitchFamily="49" charset="0"/>
              </a:rPr>
              <a:t>0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, </a:t>
            </a:r>
            <a:r>
              <a:rPr lang="en-GB" sz="1400" dirty="0">
                <a:solidFill>
                  <a:srgbClr val="1C00CF"/>
                </a:solidFill>
                <a:effectLst/>
                <a:latin typeface="Menlo" panose="020B0609030804020204" pitchFamily="49" charset="0"/>
              </a:rPr>
              <a:t>1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)</a:t>
            </a:r>
          </a:p>
          <a:p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        </a:t>
            </a:r>
            <a:r>
              <a:rPr lang="en-GB" sz="1400" dirty="0">
                <a:solidFill>
                  <a:srgbClr val="AA0D91"/>
                </a:solidFill>
                <a:effectLst/>
                <a:latin typeface="Menlo" panose="020B0609030804020204" pitchFamily="49" charset="0"/>
              </a:rPr>
              <a:t>if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 u &lt;= alpha:</a:t>
            </a:r>
          </a:p>
          <a:p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            </a:t>
            </a:r>
            <a:r>
              <a:rPr lang="en-GB" sz="14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chain.append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(</a:t>
            </a:r>
            <a:r>
              <a:rPr lang="en-GB" sz="14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par_prop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)</a:t>
            </a:r>
          </a:p>
          <a:p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            </a:t>
            </a:r>
            <a:r>
              <a:rPr lang="en-GB" sz="14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numAccept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 += </a:t>
            </a:r>
            <a:r>
              <a:rPr lang="en-GB" sz="1400" dirty="0">
                <a:solidFill>
                  <a:srgbClr val="1C00CF"/>
                </a:solidFill>
                <a:effectLst/>
                <a:latin typeface="Menlo" panose="020B0609030804020204" pitchFamily="49" charset="0"/>
              </a:rPr>
              <a:t>1</a:t>
            </a:r>
            <a:endParaRPr lang="en-GB" sz="1400" dirty="0">
              <a:solidFill>
                <a:srgbClr val="000000"/>
              </a:solidFill>
              <a:effectLst/>
              <a:latin typeface="Menlo" panose="020B0609030804020204" pitchFamily="49" charset="0"/>
            </a:endParaRPr>
          </a:p>
          <a:p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        </a:t>
            </a:r>
            <a:r>
              <a:rPr lang="en-GB" sz="1400" dirty="0">
                <a:solidFill>
                  <a:srgbClr val="AA0D91"/>
                </a:solidFill>
                <a:effectLst/>
                <a:latin typeface="Menlo" panose="020B0609030804020204" pitchFamily="49" charset="0"/>
              </a:rPr>
              <a:t>else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:</a:t>
            </a:r>
          </a:p>
          <a:p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            </a:t>
            </a:r>
            <a:r>
              <a:rPr lang="en-GB" sz="14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chain.append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(chain[</a:t>
            </a:r>
            <a:r>
              <a:rPr lang="en-GB" sz="1400" dirty="0">
                <a:solidFill>
                  <a:srgbClr val="1C00CF"/>
                </a:solidFill>
                <a:effectLst/>
                <a:latin typeface="Menlo" panose="020B0609030804020204" pitchFamily="49" charset="0"/>
              </a:rPr>
              <a:t>-1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])</a:t>
            </a:r>
          </a:p>
          <a:p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        </a:t>
            </a:r>
            <a:r>
              <a:rPr lang="en-GB" sz="1400" dirty="0">
                <a:solidFill>
                  <a:srgbClr val="AA0D91"/>
                </a:solidFill>
                <a:effectLst/>
                <a:latin typeface="Menlo" panose="020B0609030804020204" pitchFamily="49" charset="0"/>
              </a:rPr>
              <a:t>if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sz="14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len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(chain)%(</a:t>
            </a:r>
            <a:r>
              <a:rPr lang="en-GB" sz="14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numIterate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/</a:t>
            </a:r>
            <a:r>
              <a:rPr lang="en-GB" sz="1400" dirty="0">
                <a:solidFill>
                  <a:srgbClr val="1C00CF"/>
                </a:solidFill>
                <a:effectLst/>
                <a:latin typeface="Menlo" panose="020B0609030804020204" pitchFamily="49" charset="0"/>
              </a:rPr>
              <a:t>100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) == </a:t>
            </a:r>
            <a:r>
              <a:rPr lang="en-GB" sz="1400" dirty="0">
                <a:solidFill>
                  <a:srgbClr val="1C00CF"/>
                </a:solidFill>
                <a:effectLst/>
                <a:latin typeface="Menlo" panose="020B0609030804020204" pitchFamily="49" charset="0"/>
              </a:rPr>
              <a:t>0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:</a:t>
            </a:r>
          </a:p>
          <a:p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            print(</a:t>
            </a:r>
            <a:r>
              <a:rPr lang="en-GB" sz="1400" dirty="0">
                <a:solidFill>
                  <a:srgbClr val="C41A16"/>
                </a:solidFill>
                <a:effectLst/>
                <a:latin typeface="Menlo" panose="020B0609030804020204" pitchFamily="49" charset="0"/>
              </a:rPr>
              <a:t>"."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, end=</a:t>
            </a:r>
            <a:r>
              <a:rPr lang="en-GB" sz="1400" dirty="0">
                <a:solidFill>
                  <a:srgbClr val="C41A16"/>
                </a:solidFill>
                <a:effectLst/>
                <a:latin typeface="Menlo" panose="020B0609030804020204" pitchFamily="49" charset="0"/>
              </a:rPr>
              <a:t>""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, flush=</a:t>
            </a:r>
            <a:r>
              <a:rPr lang="en-GB" sz="1400" dirty="0">
                <a:solidFill>
                  <a:srgbClr val="AA0D91"/>
                </a:solidFill>
                <a:effectLst/>
                <a:latin typeface="Menlo" panose="020B0609030804020204" pitchFamily="49" charset="0"/>
              </a:rPr>
              <a:t>True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)</a:t>
            </a:r>
          </a:p>
          <a:p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chain = </a:t>
            </a:r>
            <a:r>
              <a:rPr lang="en-GB" sz="14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np.array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(chain)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4171A4F-636D-548F-C7CB-4785BCF9E710}"/>
              </a:ext>
            </a:extLst>
          </p:cNvPr>
          <p:cNvSpPr txBox="1"/>
          <p:nvPr/>
        </p:nvSpPr>
        <p:spPr>
          <a:xfrm>
            <a:off x="6546619" y="1589314"/>
            <a:ext cx="259738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0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Try increasing number of iterations (10k runs in about 20 s).</a:t>
            </a: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739BBB05-8CEF-852E-6160-65540F9C587D}"/>
              </a:ext>
            </a:extLst>
          </p:cNvPr>
          <p:cNvCxnSpPr>
            <a:cxnSpLocks/>
          </p:cNvCxnSpPr>
          <p:nvPr/>
        </p:nvCxnSpPr>
        <p:spPr>
          <a:xfrm flipH="1" flipV="1">
            <a:off x="2736170" y="1589314"/>
            <a:ext cx="3610201" cy="337457"/>
          </a:xfrm>
          <a:prstGeom prst="straightConnector1">
            <a:avLst/>
          </a:prstGeom>
          <a:ln>
            <a:solidFill>
              <a:srgbClr val="CC3300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202856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4F1DEDA1-D3C9-64D5-7587-28AEE44A044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9269" y="1874820"/>
            <a:ext cx="5760000" cy="4320000"/>
          </a:xfrm>
          <a:prstGeom prst="rect">
            <a:avLst/>
          </a:prstGeom>
        </p:spPr>
      </p:pic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44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CERN Summer Student Lectures / Statistics Lecture 4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48DC520-B8F8-F6B8-B203-3527D85A33FE}"/>
              </a:ext>
            </a:extLst>
          </p:cNvPr>
          <p:cNvSpPr txBox="1"/>
          <p:nvPr/>
        </p:nvSpPr>
        <p:spPr>
          <a:xfrm>
            <a:off x="2905010" y="98204"/>
            <a:ext cx="355270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36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MCMC trace plots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6F58D88-9118-4770-CF0D-34B7414F5728}"/>
              </a:ext>
            </a:extLst>
          </p:cNvPr>
          <p:cNvSpPr txBox="1"/>
          <p:nvPr/>
        </p:nvSpPr>
        <p:spPr>
          <a:xfrm>
            <a:off x="440871" y="744535"/>
            <a:ext cx="8262257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spcAft>
                <a:spcPts val="1200"/>
              </a:spcAft>
            </a:pP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Take </a:t>
            </a:r>
            <a:r>
              <a:rPr lang="el-GR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θ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as parameter of interest, rest are nuisance parameters.</a:t>
            </a:r>
          </a:p>
          <a:p>
            <a:pPr algn="l"/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Marginalize by sampling posterior pdf with Metropolis-Hastings.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6E23183-1715-FB43-19F2-F435C8212F4C}"/>
              </a:ext>
            </a:extLst>
          </p:cNvPr>
          <p:cNvSpPr txBox="1"/>
          <p:nvPr/>
        </p:nvSpPr>
        <p:spPr>
          <a:xfrm>
            <a:off x="6266334" y="1868854"/>
            <a:ext cx="2659952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Gaussian proposal pdf, covariance 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U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</a:t>
            </a:r>
            <a:r>
              <a:rPr lang="en-US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sV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</a:p>
          <a:p>
            <a:pPr algn="l"/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(2.38)</a:t>
            </a:r>
            <a:r>
              <a:rPr lang="en-US" sz="20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US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sz="2000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par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1.41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,  gives acceptance </a:t>
            </a:r>
          </a:p>
          <a:p>
            <a:pPr algn="l">
              <a:spcAft>
                <a:spcPts val="1200"/>
              </a:spcAft>
            </a:pP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probability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~ 0.24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algn="l"/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Here 10</a:t>
            </a:r>
            <a:r>
              <a:rPr lang="en-US" sz="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000 iterations (should use more).</a:t>
            </a:r>
          </a:p>
        </p:txBody>
      </p:sp>
    </p:spTree>
    <p:extLst>
      <p:ext uri="{BB962C8B-B14F-4D97-AF65-F5344CB8AC3E}">
        <p14:creationId xmlns:p14="http://schemas.microsoft.com/office/powerpoint/2010/main" val="14305882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Picture 44">
            <a:extLst>
              <a:ext uri="{FF2B5EF4-FFF2-40B4-BE49-F238E27FC236}">
                <a16:creationId xmlns:a16="http://schemas.microsoft.com/office/drawing/2014/main" id="{EFE3D061-12B4-A6D8-5BCF-0D7B7385BBD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3678" y="1621512"/>
            <a:ext cx="5760000" cy="4320000"/>
          </a:xfrm>
          <a:prstGeom prst="rect">
            <a:avLst/>
          </a:prstGeom>
        </p:spPr>
      </p:pic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45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CERN Summer Student Lectures / Statistics Lecture 4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1773390-C875-57B4-02B0-78500FA90516}"/>
              </a:ext>
            </a:extLst>
          </p:cNvPr>
          <p:cNvSpPr txBox="1"/>
          <p:nvPr/>
        </p:nvSpPr>
        <p:spPr>
          <a:xfrm>
            <a:off x="2579915" y="141747"/>
            <a:ext cx="430573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36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Marginal distributions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89065F7-FC8C-5198-EE3D-0A5822D60D47}"/>
              </a:ext>
            </a:extLst>
          </p:cNvPr>
          <p:cNvSpPr txBox="1"/>
          <p:nvPr/>
        </p:nvSpPr>
        <p:spPr>
          <a:xfrm>
            <a:off x="6397786" y="1553778"/>
            <a:ext cx="2513143" cy="30162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spcAft>
                <a:spcPts val="1200"/>
              </a:spcAft>
            </a:pP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Note long tails.</a:t>
            </a:r>
          </a:p>
          <a:p>
            <a:pPr algn="l">
              <a:spcAft>
                <a:spcPts val="1200"/>
              </a:spcAft>
            </a:pP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Interpretation: data distribution can be approximated by  Gaussian term only,  (</a:t>
            </a:r>
            <a:r>
              <a:rPr lang="el-GR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θ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large, </a:t>
            </a:r>
            <a:r>
              <a:rPr lang="el-GR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μ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small) with large width (</a:t>
            </a:r>
            <a:r>
              <a:rPr lang="el-GR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σ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~ 4-8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) and a narrow exponential (</a:t>
            </a:r>
            <a:r>
              <a:rPr lang="el-GR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ξ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~ 1-3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).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F5D14EB-4295-A3E9-17DC-6D3F5569C057}"/>
              </a:ext>
            </a:extLst>
          </p:cNvPr>
          <p:cNvSpPr txBox="1"/>
          <p:nvPr/>
        </p:nvSpPr>
        <p:spPr>
          <a:xfrm>
            <a:off x="478972" y="836143"/>
            <a:ext cx="516269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MAP estimates shown with vertical bars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2D6DD14B-E110-765E-DB18-FF692288DBB9}"/>
              </a:ext>
            </a:extLst>
          </p:cNvPr>
          <p:cNvGrpSpPr/>
          <p:nvPr/>
        </p:nvGrpSpPr>
        <p:grpSpPr>
          <a:xfrm>
            <a:off x="6397786" y="4802309"/>
            <a:ext cx="2184120" cy="1387560"/>
            <a:chOff x="1594697" y="3876840"/>
            <a:chExt cx="3365280" cy="2158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A0DA11B3-4148-FF5E-0B3B-9376D3BE0D98}"/>
                    </a:ext>
                  </a:extLst>
                </p14:cNvPr>
                <p14:cNvContentPartPr/>
                <p14:nvPr/>
              </p14:nvContentPartPr>
              <p14:xfrm>
                <a:off x="2104097" y="3953880"/>
                <a:ext cx="87840" cy="1562760"/>
              </p14:xfrm>
            </p:contentPart>
          </mc:Choice>
          <mc:Fallback xmlns=""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A0DA11B3-4148-FF5E-0B3B-9376D3BE0D98}"/>
                    </a:ext>
                  </a:extLst>
                </p:cNvPr>
                <p:cNvPicPr/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2092495" y="3942117"/>
                  <a:ext cx="111043" cy="1586285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4C522E13-20DA-8F6A-F047-CE0F5806A83F}"/>
                    </a:ext>
                  </a:extLst>
                </p14:cNvPr>
                <p14:cNvContentPartPr/>
                <p14:nvPr/>
              </p14:nvContentPartPr>
              <p14:xfrm>
                <a:off x="2126777" y="5520600"/>
                <a:ext cx="2757960" cy="45720"/>
              </p14:xfrm>
            </p:contentPart>
          </mc:Choice>
          <mc:Fallback xmlns=""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4C522E13-20DA-8F6A-F047-CE0F5806A83F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2115128" y="5508891"/>
                  <a:ext cx="2781257" cy="69138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9C643572-FB7D-B44D-1F12-1BEADD9C57CB}"/>
                    </a:ext>
                  </a:extLst>
                </p14:cNvPr>
                <p14:cNvContentPartPr/>
                <p14:nvPr/>
              </p14:nvContentPartPr>
              <p14:xfrm>
                <a:off x="2222537" y="4268520"/>
                <a:ext cx="2671200" cy="1225440"/>
              </p14:xfrm>
            </p:contentPart>
          </mc:Choice>
          <mc:Fallback xmlns=""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9C643572-FB7D-B44D-1F12-1BEADD9C57CB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2210889" y="4256758"/>
                  <a:ext cx="2694495" cy="1248963"/>
                </a:xfrm>
                <a:prstGeom prst="rect">
                  <a:avLst/>
                </a:prstGeom>
              </p:spPr>
            </p:pic>
          </mc:Fallback>
        </mc:AlternateContent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E20F21C1-4543-8E5A-4688-3D2D711BEA22}"/>
                </a:ext>
              </a:extLst>
            </p:cNvPr>
            <p:cNvGrpSpPr/>
            <p:nvPr/>
          </p:nvGrpSpPr>
          <p:grpSpPr>
            <a:xfrm>
              <a:off x="4773137" y="5463720"/>
              <a:ext cx="186840" cy="367560"/>
              <a:chOff x="4773137" y="5463720"/>
              <a:chExt cx="186840" cy="36756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9">
                <p14:nvContentPartPr>
                  <p14:cNvPr id="38" name="Ink 37">
                    <a:extLst>
                      <a:ext uri="{FF2B5EF4-FFF2-40B4-BE49-F238E27FC236}">
                        <a16:creationId xmlns:a16="http://schemas.microsoft.com/office/drawing/2014/main" id="{4B40673A-4D7C-8F8C-701F-FB4F88ABA5A0}"/>
                      </a:ext>
                    </a:extLst>
                  </p14:cNvPr>
                  <p14:cNvContentPartPr/>
                  <p14:nvPr/>
                </p14:nvContentPartPr>
                <p14:xfrm>
                  <a:off x="4909217" y="5463720"/>
                  <a:ext cx="50760" cy="75600"/>
                </p14:xfrm>
              </p:contentPart>
            </mc:Choice>
            <mc:Fallback xmlns="">
              <p:pic>
                <p:nvPicPr>
                  <p:cNvPr id="38" name="Ink 37">
                    <a:extLst>
                      <a:ext uri="{FF2B5EF4-FFF2-40B4-BE49-F238E27FC236}">
                        <a16:creationId xmlns:a16="http://schemas.microsoft.com/office/drawing/2014/main" id="{4B40673A-4D7C-8F8C-701F-FB4F88ABA5A0}"/>
                      </a:ext>
                    </a:extLst>
                  </p:cNvPr>
                  <p:cNvPicPr/>
                  <p:nvPr/>
                </p:nvPicPr>
                <p:blipFill>
                  <a:blip r:embed="rId10"/>
                  <a:stretch>
                    <a:fillRect/>
                  </a:stretch>
                </p:blipFill>
                <p:spPr>
                  <a:xfrm>
                    <a:off x="4897630" y="5451960"/>
                    <a:ext cx="73933" cy="9912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1">
                <p14:nvContentPartPr>
                  <p14:cNvPr id="39" name="Ink 38">
                    <a:extLst>
                      <a:ext uri="{FF2B5EF4-FFF2-40B4-BE49-F238E27FC236}">
                        <a16:creationId xmlns:a16="http://schemas.microsoft.com/office/drawing/2014/main" id="{8A83BE65-39C7-705A-8B31-952FFBC9F98B}"/>
                      </a:ext>
                    </a:extLst>
                  </p14:cNvPr>
                  <p14:cNvContentPartPr/>
                  <p14:nvPr/>
                </p14:nvContentPartPr>
                <p14:xfrm>
                  <a:off x="4773137" y="5614560"/>
                  <a:ext cx="52920" cy="8640"/>
                </p14:xfrm>
              </p:contentPart>
            </mc:Choice>
            <mc:Fallback xmlns="">
              <p:pic>
                <p:nvPicPr>
                  <p:cNvPr id="39" name="Ink 38">
                    <a:extLst>
                      <a:ext uri="{FF2B5EF4-FFF2-40B4-BE49-F238E27FC236}">
                        <a16:creationId xmlns:a16="http://schemas.microsoft.com/office/drawing/2014/main" id="{8A83BE65-39C7-705A-8B31-952FFBC9F98B}"/>
                      </a:ext>
                    </a:extLst>
                  </p:cNvPr>
                  <p:cNvPicPr/>
                  <p:nvPr/>
                </p:nvPicPr>
                <p:blipFill>
                  <a:blip r:embed="rId12"/>
                  <a:stretch>
                    <a:fillRect/>
                  </a:stretch>
                </p:blipFill>
                <p:spPr>
                  <a:xfrm>
                    <a:off x="4761561" y="5603220"/>
                    <a:ext cx="76073" cy="3132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3">
                <p14:nvContentPartPr>
                  <p14:cNvPr id="40" name="Ink 39">
                    <a:extLst>
                      <a:ext uri="{FF2B5EF4-FFF2-40B4-BE49-F238E27FC236}">
                        <a16:creationId xmlns:a16="http://schemas.microsoft.com/office/drawing/2014/main" id="{68869F82-CB12-F948-2F7C-0FC2A491F3F4}"/>
                      </a:ext>
                    </a:extLst>
                  </p14:cNvPr>
                  <p14:cNvContentPartPr/>
                  <p14:nvPr/>
                </p14:nvContentPartPr>
                <p14:xfrm>
                  <a:off x="4804097" y="5533920"/>
                  <a:ext cx="5400" cy="2520"/>
                </p14:xfrm>
              </p:contentPart>
            </mc:Choice>
            <mc:Fallback xmlns="">
              <p:pic>
                <p:nvPicPr>
                  <p:cNvPr id="40" name="Ink 39">
                    <a:extLst>
                      <a:ext uri="{FF2B5EF4-FFF2-40B4-BE49-F238E27FC236}">
                        <a16:creationId xmlns:a16="http://schemas.microsoft.com/office/drawing/2014/main" id="{68869F82-CB12-F948-2F7C-0FC2A491F3F4}"/>
                      </a:ext>
                    </a:extLst>
                  </p:cNvPr>
                  <p:cNvPicPr/>
                  <p:nvPr/>
                </p:nvPicPr>
                <p:blipFill>
                  <a:blip r:embed="rId14"/>
                  <a:stretch>
                    <a:fillRect/>
                  </a:stretch>
                </p:blipFill>
                <p:spPr>
                  <a:xfrm>
                    <a:off x="4792757" y="5523336"/>
                    <a:ext cx="28080" cy="23688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5">
                <p14:nvContentPartPr>
                  <p14:cNvPr id="41" name="Ink 40">
                    <a:extLst>
                      <a:ext uri="{FF2B5EF4-FFF2-40B4-BE49-F238E27FC236}">
                        <a16:creationId xmlns:a16="http://schemas.microsoft.com/office/drawing/2014/main" id="{568EE745-6FB7-8040-FA17-22C76E63FBEB}"/>
                      </a:ext>
                    </a:extLst>
                  </p14:cNvPr>
                  <p14:cNvContentPartPr/>
                  <p14:nvPr/>
                </p14:nvContentPartPr>
                <p14:xfrm>
                  <a:off x="4844057" y="5687640"/>
                  <a:ext cx="93240" cy="109800"/>
                </p14:xfrm>
              </p:contentPart>
            </mc:Choice>
            <mc:Fallback xmlns="">
              <p:pic>
                <p:nvPicPr>
                  <p:cNvPr id="41" name="Ink 40">
                    <a:extLst>
                      <a:ext uri="{FF2B5EF4-FFF2-40B4-BE49-F238E27FC236}">
                        <a16:creationId xmlns:a16="http://schemas.microsoft.com/office/drawing/2014/main" id="{568EE745-6FB7-8040-FA17-22C76E63FBEB}"/>
                      </a:ext>
                    </a:extLst>
                  </p:cNvPr>
                  <p:cNvPicPr/>
                  <p:nvPr/>
                </p:nvPicPr>
                <p:blipFill>
                  <a:blip r:embed="rId16"/>
                  <a:stretch>
                    <a:fillRect/>
                  </a:stretch>
                </p:blipFill>
                <p:spPr>
                  <a:xfrm>
                    <a:off x="4832402" y="5675876"/>
                    <a:ext cx="116550" cy="133329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7">
                <p14:nvContentPartPr>
                  <p14:cNvPr id="42" name="Ink 41">
                    <a:extLst>
                      <a:ext uri="{FF2B5EF4-FFF2-40B4-BE49-F238E27FC236}">
                        <a16:creationId xmlns:a16="http://schemas.microsoft.com/office/drawing/2014/main" id="{6A66FF6B-7029-D09C-E729-C0944BBA1D12}"/>
                      </a:ext>
                    </a:extLst>
                  </p14:cNvPr>
                  <p14:cNvContentPartPr/>
                  <p14:nvPr/>
                </p14:nvContentPartPr>
                <p14:xfrm>
                  <a:off x="4811297" y="5691600"/>
                  <a:ext cx="122040" cy="139680"/>
                </p14:xfrm>
              </p:contentPart>
            </mc:Choice>
            <mc:Fallback xmlns="">
              <p:pic>
                <p:nvPicPr>
                  <p:cNvPr id="42" name="Ink 41">
                    <a:extLst>
                      <a:ext uri="{FF2B5EF4-FFF2-40B4-BE49-F238E27FC236}">
                        <a16:creationId xmlns:a16="http://schemas.microsoft.com/office/drawing/2014/main" id="{6A66FF6B-7029-D09C-E729-C0944BBA1D12}"/>
                      </a:ext>
                    </a:extLst>
                  </p:cNvPr>
                  <p:cNvPicPr/>
                  <p:nvPr/>
                </p:nvPicPr>
                <p:blipFill>
                  <a:blip r:embed="rId18"/>
                  <a:stretch>
                    <a:fillRect/>
                  </a:stretch>
                </p:blipFill>
                <p:spPr>
                  <a:xfrm>
                    <a:off x="4799648" y="5679867"/>
                    <a:ext cx="145339" cy="162588"/>
                  </a:xfrm>
                  <a:prstGeom prst="rect">
                    <a:avLst/>
                  </a:prstGeom>
                </p:spPr>
              </p:pic>
            </mc:Fallback>
          </mc:AlternateContent>
        </p:grpSp>
        <mc:AlternateContent xmlns:mc="http://schemas.openxmlformats.org/markup-compatibility/2006" xmlns:p14="http://schemas.microsoft.com/office/powerpoint/2010/main">
          <mc:Choice Requires="p14">
            <p:contentPart p14:bwMode="auto" r:id="rId19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872C6032-6CB4-3301-A071-95CFFAEE8DDC}"/>
                    </a:ext>
                  </a:extLst>
                </p14:cNvPr>
                <p14:cNvContentPartPr/>
                <p14:nvPr/>
              </p14:nvContentPartPr>
              <p14:xfrm>
                <a:off x="2686937" y="4410000"/>
                <a:ext cx="9720" cy="67320"/>
              </p14:xfrm>
            </p:contentPart>
          </mc:Choice>
          <mc:Fallback xmlns=""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872C6032-6CB4-3301-A071-95CFFAEE8DDC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2675597" y="4398316"/>
                  <a:ext cx="32400" cy="90131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D88B45BB-6F17-5A60-5E37-414BC39AF129}"/>
                    </a:ext>
                  </a:extLst>
                </p14:cNvPr>
                <p14:cNvContentPartPr/>
                <p14:nvPr/>
              </p14:nvContentPartPr>
              <p14:xfrm>
                <a:off x="2677577" y="5345280"/>
                <a:ext cx="1440" cy="65160"/>
              </p14:xfrm>
            </p:contentPart>
          </mc:Choice>
          <mc:Fallback xmlns=""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D88B45BB-6F17-5A60-5E37-414BC39AF129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2667497" y="5333585"/>
                  <a:ext cx="21600" cy="88551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887860B5-1690-9E2E-8E54-5BC953CEEBE1}"/>
                    </a:ext>
                  </a:extLst>
                </p14:cNvPr>
                <p14:cNvContentPartPr/>
                <p14:nvPr/>
              </p14:nvContentPartPr>
              <p14:xfrm>
                <a:off x="2684777" y="5499000"/>
                <a:ext cx="1440" cy="75600"/>
              </p14:xfrm>
            </p:contentPart>
          </mc:Choice>
          <mc:Fallback xmlns=""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887860B5-1690-9E2E-8E54-5BC953CEEBE1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2674697" y="5487240"/>
                  <a:ext cx="21600" cy="9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79FF4915-7B6D-65FC-AD87-345394F9625A}"/>
                    </a:ext>
                  </a:extLst>
                </p14:cNvPr>
                <p14:cNvContentPartPr/>
                <p14:nvPr/>
              </p14:nvContentPartPr>
              <p14:xfrm>
                <a:off x="2304257" y="5768280"/>
                <a:ext cx="466560" cy="267480"/>
              </p14:xfrm>
            </p:contentPart>
          </mc:Choice>
          <mc:Fallback xmlns=""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79FF4915-7B6D-65FC-AD87-345394F9625A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2292607" y="5756529"/>
                  <a:ext cx="489860" cy="290982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DFF14B87-D19D-3CF0-5EE6-09953FFABA6D}"/>
                    </a:ext>
                  </a:extLst>
                </p14:cNvPr>
                <p14:cNvContentPartPr/>
                <p14:nvPr/>
              </p14:nvContentPartPr>
              <p14:xfrm>
                <a:off x="2409377" y="4884120"/>
                <a:ext cx="1440" cy="1440"/>
              </p14:xfrm>
            </p:contentPart>
          </mc:Choice>
          <mc:Fallback xmlns=""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DFF14B87-D19D-3CF0-5EE6-09953FFABA6D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2399297" y="4874040"/>
                  <a:ext cx="21600" cy="2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1925F044-D675-E355-71A8-09BFEA6780FE}"/>
                    </a:ext>
                  </a:extLst>
                </p14:cNvPr>
                <p14:cNvContentPartPr/>
                <p14:nvPr/>
              </p14:nvContentPartPr>
              <p14:xfrm>
                <a:off x="2361857" y="4845960"/>
                <a:ext cx="316080" cy="87120"/>
              </p14:xfrm>
            </p:contentPart>
          </mc:Choice>
          <mc:Fallback xmlns=""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1925F044-D675-E355-71A8-09BFEA6780FE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2350212" y="4834232"/>
                  <a:ext cx="339370" cy="110017"/>
                </a:xfrm>
                <a:prstGeom prst="rect">
                  <a:avLst/>
                </a:prstGeom>
              </p:spPr>
            </p:pic>
          </mc:Fallback>
        </mc:AlternateContent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A87D5D3F-9977-26C9-9009-2BDF6780FBD4}"/>
                </a:ext>
              </a:extLst>
            </p:cNvPr>
            <p:cNvGrpSpPr/>
            <p:nvPr/>
          </p:nvGrpSpPr>
          <p:grpSpPr>
            <a:xfrm>
              <a:off x="2547617" y="4637880"/>
              <a:ext cx="173520" cy="565560"/>
              <a:chOff x="2547617" y="4637880"/>
              <a:chExt cx="173520" cy="56556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30">
                <p14:nvContentPartPr>
                  <p14:cNvPr id="34" name="Ink 33">
                    <a:extLst>
                      <a:ext uri="{FF2B5EF4-FFF2-40B4-BE49-F238E27FC236}">
                        <a16:creationId xmlns:a16="http://schemas.microsoft.com/office/drawing/2014/main" id="{4CE12FE5-2200-22C3-E062-BFA2C4F07394}"/>
                      </a:ext>
                    </a:extLst>
                  </p14:cNvPr>
                  <p14:cNvContentPartPr/>
                  <p14:nvPr/>
                </p14:nvContentPartPr>
                <p14:xfrm>
                  <a:off x="2672177" y="4637880"/>
                  <a:ext cx="2520" cy="77760"/>
                </p14:xfrm>
              </p:contentPart>
            </mc:Choice>
            <mc:Fallback xmlns="">
              <p:pic>
                <p:nvPicPr>
                  <p:cNvPr id="34" name="Ink 33">
                    <a:extLst>
                      <a:ext uri="{FF2B5EF4-FFF2-40B4-BE49-F238E27FC236}">
                        <a16:creationId xmlns:a16="http://schemas.microsoft.com/office/drawing/2014/main" id="{4CE12FE5-2200-22C3-E062-BFA2C4F07394}"/>
                      </a:ext>
                    </a:extLst>
                  </p:cNvPr>
                  <p:cNvPicPr/>
                  <p:nvPr/>
                </p:nvPicPr>
                <p:blipFill>
                  <a:blip r:embed="rId31"/>
                  <a:stretch>
                    <a:fillRect/>
                  </a:stretch>
                </p:blipFill>
                <p:spPr>
                  <a:xfrm>
                    <a:off x="2661593" y="4626132"/>
                    <a:ext cx="23688" cy="101256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32">
                <p14:nvContentPartPr>
                  <p14:cNvPr id="35" name="Ink 34">
                    <a:extLst>
                      <a:ext uri="{FF2B5EF4-FFF2-40B4-BE49-F238E27FC236}">
                        <a16:creationId xmlns:a16="http://schemas.microsoft.com/office/drawing/2014/main" id="{E607E728-A16A-366E-BC4D-618E56067375}"/>
                      </a:ext>
                    </a:extLst>
                  </p14:cNvPr>
                  <p14:cNvContentPartPr/>
                  <p14:nvPr/>
                </p14:nvContentPartPr>
                <p14:xfrm>
                  <a:off x="2682617" y="4906080"/>
                  <a:ext cx="360" cy="86040"/>
                </p14:xfrm>
              </p:contentPart>
            </mc:Choice>
            <mc:Fallback xmlns="">
              <p:pic>
                <p:nvPicPr>
                  <p:cNvPr id="35" name="Ink 34">
                    <a:extLst>
                      <a:ext uri="{FF2B5EF4-FFF2-40B4-BE49-F238E27FC236}">
                        <a16:creationId xmlns:a16="http://schemas.microsoft.com/office/drawing/2014/main" id="{E607E728-A16A-366E-BC4D-618E56067375}"/>
                      </a:ext>
                    </a:extLst>
                  </p:cNvPr>
                  <p:cNvPicPr/>
                  <p:nvPr/>
                </p:nvPicPr>
                <p:blipFill>
                  <a:blip r:embed="rId33"/>
                  <a:stretch>
                    <a:fillRect/>
                  </a:stretch>
                </p:blipFill>
                <p:spPr>
                  <a:xfrm>
                    <a:off x="2675057" y="4894347"/>
                    <a:ext cx="15480" cy="109505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34">
                <p14:nvContentPartPr>
                  <p14:cNvPr id="36" name="Ink 35">
                    <a:extLst>
                      <a:ext uri="{FF2B5EF4-FFF2-40B4-BE49-F238E27FC236}">
                        <a16:creationId xmlns:a16="http://schemas.microsoft.com/office/drawing/2014/main" id="{1B815225-FBD7-B356-3584-9AB0CA4C08F9}"/>
                      </a:ext>
                    </a:extLst>
                  </p14:cNvPr>
                  <p14:cNvContentPartPr/>
                  <p14:nvPr/>
                </p14:nvContentPartPr>
                <p14:xfrm>
                  <a:off x="2678657" y="5118480"/>
                  <a:ext cx="4320" cy="84960"/>
                </p14:xfrm>
              </p:contentPart>
            </mc:Choice>
            <mc:Fallback xmlns="">
              <p:pic>
                <p:nvPicPr>
                  <p:cNvPr id="36" name="Ink 35">
                    <a:extLst>
                      <a:ext uri="{FF2B5EF4-FFF2-40B4-BE49-F238E27FC236}">
                        <a16:creationId xmlns:a16="http://schemas.microsoft.com/office/drawing/2014/main" id="{1B815225-FBD7-B356-3584-9AB0CA4C08F9}"/>
                      </a:ext>
                    </a:extLst>
                  </p:cNvPr>
                  <p:cNvPicPr/>
                  <p:nvPr/>
                </p:nvPicPr>
                <p:blipFill>
                  <a:blip r:embed="rId35"/>
                  <a:stretch>
                    <a:fillRect/>
                  </a:stretch>
                </p:blipFill>
                <p:spPr>
                  <a:xfrm>
                    <a:off x="2667317" y="5106742"/>
                    <a:ext cx="27000" cy="108436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36">
                <p14:nvContentPartPr>
                  <p14:cNvPr id="37" name="Ink 36">
                    <a:extLst>
                      <a:ext uri="{FF2B5EF4-FFF2-40B4-BE49-F238E27FC236}">
                        <a16:creationId xmlns:a16="http://schemas.microsoft.com/office/drawing/2014/main" id="{497060AE-2991-CEAC-8A75-1C1F46D90B9A}"/>
                      </a:ext>
                    </a:extLst>
                  </p14:cNvPr>
                  <p14:cNvContentPartPr/>
                  <p14:nvPr/>
                </p14:nvContentPartPr>
                <p14:xfrm>
                  <a:off x="2547617" y="4789440"/>
                  <a:ext cx="173520" cy="62280"/>
                </p14:xfrm>
              </p:contentPart>
            </mc:Choice>
            <mc:Fallback xmlns="">
              <p:pic>
                <p:nvPicPr>
                  <p:cNvPr id="37" name="Ink 36">
                    <a:extLst>
                      <a:ext uri="{FF2B5EF4-FFF2-40B4-BE49-F238E27FC236}">
                        <a16:creationId xmlns:a16="http://schemas.microsoft.com/office/drawing/2014/main" id="{497060AE-2991-CEAC-8A75-1C1F46D90B9A}"/>
                      </a:ext>
                    </a:extLst>
                  </p:cNvPr>
                  <p:cNvPicPr/>
                  <p:nvPr/>
                </p:nvPicPr>
                <p:blipFill>
                  <a:blip r:embed="rId37"/>
                  <a:stretch>
                    <a:fillRect/>
                  </a:stretch>
                </p:blipFill>
                <p:spPr>
                  <a:xfrm>
                    <a:off x="2535975" y="4777657"/>
                    <a:ext cx="196804" cy="85845"/>
                  </a:xfrm>
                  <a:prstGeom prst="rect">
                    <a:avLst/>
                  </a:prstGeom>
                </p:spPr>
              </p:pic>
            </mc:Fallback>
          </mc:AlternateContent>
        </p:grpSp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B62C68BB-1746-A668-1F02-1566980B1EEE}"/>
                </a:ext>
              </a:extLst>
            </p:cNvPr>
            <p:cNvGrpSpPr/>
            <p:nvPr/>
          </p:nvGrpSpPr>
          <p:grpSpPr>
            <a:xfrm>
              <a:off x="3431417" y="4756320"/>
              <a:ext cx="728280" cy="151200"/>
              <a:chOff x="3431417" y="4756320"/>
              <a:chExt cx="728280" cy="15120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38">
                <p14:nvContentPartPr>
                  <p14:cNvPr id="28" name="Ink 27">
                    <a:extLst>
                      <a:ext uri="{FF2B5EF4-FFF2-40B4-BE49-F238E27FC236}">
                        <a16:creationId xmlns:a16="http://schemas.microsoft.com/office/drawing/2014/main" id="{A5ABDBC7-18DD-BE56-10F1-D90C55AB6278}"/>
                      </a:ext>
                    </a:extLst>
                  </p14:cNvPr>
                  <p14:cNvContentPartPr/>
                  <p14:nvPr/>
                </p14:nvContentPartPr>
                <p14:xfrm>
                  <a:off x="3477857" y="4845240"/>
                  <a:ext cx="4320" cy="7560"/>
                </p14:xfrm>
              </p:contentPart>
            </mc:Choice>
            <mc:Fallback xmlns="">
              <p:pic>
                <p:nvPicPr>
                  <p:cNvPr id="28" name="Ink 27">
                    <a:extLst>
                      <a:ext uri="{FF2B5EF4-FFF2-40B4-BE49-F238E27FC236}">
                        <a16:creationId xmlns:a16="http://schemas.microsoft.com/office/drawing/2014/main" id="{A5ABDBC7-18DD-BE56-10F1-D90C55AB6278}"/>
                      </a:ext>
                    </a:extLst>
                  </p:cNvPr>
                  <p:cNvPicPr/>
                  <p:nvPr/>
                </p:nvPicPr>
                <p:blipFill>
                  <a:blip r:embed="rId39"/>
                  <a:stretch>
                    <a:fillRect/>
                  </a:stretch>
                </p:blipFill>
                <p:spPr>
                  <a:xfrm>
                    <a:off x="3466517" y="4833900"/>
                    <a:ext cx="27000" cy="3024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40">
                <p14:nvContentPartPr>
                  <p14:cNvPr id="29" name="Ink 28">
                    <a:extLst>
                      <a:ext uri="{FF2B5EF4-FFF2-40B4-BE49-F238E27FC236}">
                        <a16:creationId xmlns:a16="http://schemas.microsoft.com/office/drawing/2014/main" id="{A36BF94B-7449-720A-80CE-8F695D6279C3}"/>
                      </a:ext>
                    </a:extLst>
                  </p14:cNvPr>
                  <p14:cNvContentPartPr/>
                  <p14:nvPr/>
                </p14:nvContentPartPr>
                <p14:xfrm>
                  <a:off x="3476777" y="4830480"/>
                  <a:ext cx="316080" cy="29160"/>
                </p14:xfrm>
              </p:contentPart>
            </mc:Choice>
            <mc:Fallback xmlns="">
              <p:pic>
                <p:nvPicPr>
                  <p:cNvPr id="29" name="Ink 28">
                    <a:extLst>
                      <a:ext uri="{FF2B5EF4-FFF2-40B4-BE49-F238E27FC236}">
                        <a16:creationId xmlns:a16="http://schemas.microsoft.com/office/drawing/2014/main" id="{A36BF94B-7449-720A-80CE-8F695D6279C3}"/>
                      </a:ext>
                    </a:extLst>
                  </p:cNvPr>
                  <p:cNvPicPr/>
                  <p:nvPr/>
                </p:nvPicPr>
                <p:blipFill>
                  <a:blip r:embed="rId41"/>
                  <a:stretch>
                    <a:fillRect/>
                  </a:stretch>
                </p:blipFill>
                <p:spPr>
                  <a:xfrm>
                    <a:off x="3465132" y="4818926"/>
                    <a:ext cx="339370" cy="51718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42">
                <p14:nvContentPartPr>
                  <p14:cNvPr id="30" name="Ink 29">
                    <a:extLst>
                      <a:ext uri="{FF2B5EF4-FFF2-40B4-BE49-F238E27FC236}">
                        <a16:creationId xmlns:a16="http://schemas.microsoft.com/office/drawing/2014/main" id="{EEB1199C-EA81-8D44-0A65-33082D54178F}"/>
                      </a:ext>
                    </a:extLst>
                  </p14:cNvPr>
                  <p14:cNvContentPartPr/>
                  <p14:nvPr/>
                </p14:nvContentPartPr>
                <p14:xfrm>
                  <a:off x="3461297" y="4827600"/>
                  <a:ext cx="103680" cy="52920"/>
                </p14:xfrm>
              </p:contentPart>
            </mc:Choice>
            <mc:Fallback xmlns="">
              <p:pic>
                <p:nvPicPr>
                  <p:cNvPr id="30" name="Ink 29">
                    <a:extLst>
                      <a:ext uri="{FF2B5EF4-FFF2-40B4-BE49-F238E27FC236}">
                        <a16:creationId xmlns:a16="http://schemas.microsoft.com/office/drawing/2014/main" id="{EEB1199C-EA81-8D44-0A65-33082D54178F}"/>
                      </a:ext>
                    </a:extLst>
                  </p:cNvPr>
                  <p:cNvPicPr/>
                  <p:nvPr/>
                </p:nvPicPr>
                <p:blipFill>
                  <a:blip r:embed="rId43"/>
                  <a:stretch>
                    <a:fillRect/>
                  </a:stretch>
                </p:blipFill>
                <p:spPr>
                  <a:xfrm>
                    <a:off x="3449654" y="4815902"/>
                    <a:ext cx="126966" cy="76316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44">
                <p14:nvContentPartPr>
                  <p14:cNvPr id="31" name="Ink 30">
                    <a:extLst>
                      <a:ext uri="{FF2B5EF4-FFF2-40B4-BE49-F238E27FC236}">
                        <a16:creationId xmlns:a16="http://schemas.microsoft.com/office/drawing/2014/main" id="{BF80FC0D-8884-BC16-642D-10F10C00AEC6}"/>
                      </a:ext>
                    </a:extLst>
                  </p14:cNvPr>
                  <p14:cNvContentPartPr/>
                  <p14:nvPr/>
                </p14:nvContentPartPr>
                <p14:xfrm>
                  <a:off x="3431417" y="4756320"/>
                  <a:ext cx="131400" cy="110880"/>
                </p14:xfrm>
              </p:contentPart>
            </mc:Choice>
            <mc:Fallback xmlns="">
              <p:pic>
                <p:nvPicPr>
                  <p:cNvPr id="31" name="Ink 30">
                    <a:extLst>
                      <a:ext uri="{FF2B5EF4-FFF2-40B4-BE49-F238E27FC236}">
                        <a16:creationId xmlns:a16="http://schemas.microsoft.com/office/drawing/2014/main" id="{BF80FC0D-8884-BC16-642D-10F10C00AEC6}"/>
                      </a:ext>
                    </a:extLst>
                  </p:cNvPr>
                  <p:cNvPicPr/>
                  <p:nvPr/>
                </p:nvPicPr>
                <p:blipFill>
                  <a:blip r:embed="rId45"/>
                  <a:stretch>
                    <a:fillRect/>
                  </a:stretch>
                </p:blipFill>
                <p:spPr>
                  <a:xfrm>
                    <a:off x="3419774" y="4744560"/>
                    <a:ext cx="154686" cy="1344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46">
                <p14:nvContentPartPr>
                  <p14:cNvPr id="32" name="Ink 31">
                    <a:extLst>
                      <a:ext uri="{FF2B5EF4-FFF2-40B4-BE49-F238E27FC236}">
                        <a16:creationId xmlns:a16="http://schemas.microsoft.com/office/drawing/2014/main" id="{BF0C9F23-ED9D-62DB-5F9C-FEEE2A149547}"/>
                      </a:ext>
                    </a:extLst>
                  </p14:cNvPr>
                  <p14:cNvContentPartPr/>
                  <p14:nvPr/>
                </p14:nvContentPartPr>
                <p14:xfrm>
                  <a:off x="3464537" y="4858560"/>
                  <a:ext cx="187920" cy="48960"/>
                </p14:xfrm>
              </p:contentPart>
            </mc:Choice>
            <mc:Fallback xmlns="">
              <p:pic>
                <p:nvPicPr>
                  <p:cNvPr id="32" name="Ink 31">
                    <a:extLst>
                      <a:ext uri="{FF2B5EF4-FFF2-40B4-BE49-F238E27FC236}">
                        <a16:creationId xmlns:a16="http://schemas.microsoft.com/office/drawing/2014/main" id="{BF0C9F23-ED9D-62DB-5F9C-FEEE2A149547}"/>
                      </a:ext>
                    </a:extLst>
                  </p:cNvPr>
                  <p:cNvPicPr/>
                  <p:nvPr/>
                </p:nvPicPr>
                <p:blipFill>
                  <a:blip r:embed="rId47"/>
                  <a:stretch>
                    <a:fillRect/>
                  </a:stretch>
                </p:blipFill>
                <p:spPr>
                  <a:xfrm>
                    <a:off x="3452896" y="4846876"/>
                    <a:ext cx="211202" cy="71771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48">
                <p14:nvContentPartPr>
                  <p14:cNvPr id="33" name="Ink 32">
                    <a:extLst>
                      <a:ext uri="{FF2B5EF4-FFF2-40B4-BE49-F238E27FC236}">
                        <a16:creationId xmlns:a16="http://schemas.microsoft.com/office/drawing/2014/main" id="{E236FDD8-CCD8-B81E-EA40-C8E41161001C}"/>
                      </a:ext>
                    </a:extLst>
                  </p14:cNvPr>
                  <p14:cNvContentPartPr/>
                  <p14:nvPr/>
                </p14:nvContentPartPr>
                <p14:xfrm>
                  <a:off x="3984017" y="4798800"/>
                  <a:ext cx="175680" cy="78840"/>
                </p14:xfrm>
              </p:contentPart>
            </mc:Choice>
            <mc:Fallback xmlns="">
              <p:pic>
                <p:nvPicPr>
                  <p:cNvPr id="33" name="Ink 32">
                    <a:extLst>
                      <a:ext uri="{FF2B5EF4-FFF2-40B4-BE49-F238E27FC236}">
                        <a16:creationId xmlns:a16="http://schemas.microsoft.com/office/drawing/2014/main" id="{E236FDD8-CCD8-B81E-EA40-C8E41161001C}"/>
                      </a:ext>
                    </a:extLst>
                  </p:cNvPr>
                  <p:cNvPicPr/>
                  <p:nvPr/>
                </p:nvPicPr>
                <p:blipFill>
                  <a:blip r:embed="rId49"/>
                  <a:stretch>
                    <a:fillRect/>
                  </a:stretch>
                </p:blipFill>
                <p:spPr>
                  <a:xfrm>
                    <a:off x="3972379" y="4787058"/>
                    <a:ext cx="198956" cy="102324"/>
                  </a:xfrm>
                  <a:prstGeom prst="rect">
                    <a:avLst/>
                  </a:prstGeom>
                </p:spPr>
              </p:pic>
            </mc:Fallback>
          </mc:AlternateContent>
        </p:grpSp>
        <p:grpSp>
          <p:nvGrpSpPr>
            <p:cNvPr id="21" name="Group 20">
              <a:extLst>
                <a:ext uri="{FF2B5EF4-FFF2-40B4-BE49-F238E27FC236}">
                  <a16:creationId xmlns:a16="http://schemas.microsoft.com/office/drawing/2014/main" id="{C54B55F3-D18F-2207-4BF7-C6A24EBC5163}"/>
                </a:ext>
              </a:extLst>
            </p:cNvPr>
            <p:cNvGrpSpPr/>
            <p:nvPr/>
          </p:nvGrpSpPr>
          <p:grpSpPr>
            <a:xfrm>
              <a:off x="1594697" y="3876840"/>
              <a:ext cx="506880" cy="250920"/>
              <a:chOff x="1594697" y="3876840"/>
              <a:chExt cx="506880" cy="25092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50">
                <p14:nvContentPartPr>
                  <p14:cNvPr id="22" name="Ink 21">
                    <a:extLst>
                      <a:ext uri="{FF2B5EF4-FFF2-40B4-BE49-F238E27FC236}">
                        <a16:creationId xmlns:a16="http://schemas.microsoft.com/office/drawing/2014/main" id="{A53967B9-1574-80E6-915C-400A7E808A79}"/>
                      </a:ext>
                    </a:extLst>
                  </p14:cNvPr>
                  <p14:cNvContentPartPr/>
                  <p14:nvPr/>
                </p14:nvContentPartPr>
                <p14:xfrm>
                  <a:off x="1613417" y="3876840"/>
                  <a:ext cx="118080" cy="222120"/>
                </p14:xfrm>
              </p:contentPart>
            </mc:Choice>
            <mc:Fallback xmlns="">
              <p:pic>
                <p:nvPicPr>
                  <p:cNvPr id="22" name="Ink 21">
                    <a:extLst>
                      <a:ext uri="{FF2B5EF4-FFF2-40B4-BE49-F238E27FC236}">
                        <a16:creationId xmlns:a16="http://schemas.microsoft.com/office/drawing/2014/main" id="{A53967B9-1574-80E6-915C-400A7E808A79}"/>
                      </a:ext>
                    </a:extLst>
                  </p:cNvPr>
                  <p:cNvPicPr/>
                  <p:nvPr/>
                </p:nvPicPr>
                <p:blipFill>
                  <a:blip r:embed="rId51"/>
                  <a:stretch>
                    <a:fillRect/>
                  </a:stretch>
                </p:blipFill>
                <p:spPr>
                  <a:xfrm>
                    <a:off x="1601775" y="3865091"/>
                    <a:ext cx="141363" cy="245619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52">
                <p14:nvContentPartPr>
                  <p14:cNvPr id="23" name="Ink 22">
                    <a:extLst>
                      <a:ext uri="{FF2B5EF4-FFF2-40B4-BE49-F238E27FC236}">
                        <a16:creationId xmlns:a16="http://schemas.microsoft.com/office/drawing/2014/main" id="{9A69FFC3-7287-AC3D-8BCA-017C3D460748}"/>
                      </a:ext>
                    </a:extLst>
                  </p14:cNvPr>
                  <p14:cNvContentPartPr/>
                  <p14:nvPr/>
                </p14:nvContentPartPr>
                <p14:xfrm>
                  <a:off x="1594697" y="3994200"/>
                  <a:ext cx="111600" cy="43560"/>
                </p14:xfrm>
              </p:contentPart>
            </mc:Choice>
            <mc:Fallback xmlns="">
              <p:pic>
                <p:nvPicPr>
                  <p:cNvPr id="23" name="Ink 22">
                    <a:extLst>
                      <a:ext uri="{FF2B5EF4-FFF2-40B4-BE49-F238E27FC236}">
                        <a16:creationId xmlns:a16="http://schemas.microsoft.com/office/drawing/2014/main" id="{9A69FFC3-7287-AC3D-8BCA-017C3D460748}"/>
                      </a:ext>
                    </a:extLst>
                  </p:cNvPr>
                  <p:cNvPicPr/>
                  <p:nvPr/>
                </p:nvPicPr>
                <p:blipFill>
                  <a:blip r:embed="rId53"/>
                  <a:stretch>
                    <a:fillRect/>
                  </a:stretch>
                </p:blipFill>
                <p:spPr>
                  <a:xfrm>
                    <a:off x="1583095" y="3982472"/>
                    <a:ext cx="134804" cy="67015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54">
                <p14:nvContentPartPr>
                  <p14:cNvPr id="24" name="Ink 23">
                    <a:extLst>
                      <a:ext uri="{FF2B5EF4-FFF2-40B4-BE49-F238E27FC236}">
                        <a16:creationId xmlns:a16="http://schemas.microsoft.com/office/drawing/2014/main" id="{4D3DD27A-B9E3-9574-FBEF-CF67337A16D1}"/>
                      </a:ext>
                    </a:extLst>
                  </p14:cNvPr>
                  <p14:cNvContentPartPr/>
                  <p14:nvPr/>
                </p14:nvContentPartPr>
                <p14:xfrm>
                  <a:off x="1793777" y="3920040"/>
                  <a:ext cx="69480" cy="161280"/>
                </p14:xfrm>
              </p:contentPart>
            </mc:Choice>
            <mc:Fallback xmlns="">
              <p:pic>
                <p:nvPicPr>
                  <p:cNvPr id="24" name="Ink 23">
                    <a:extLst>
                      <a:ext uri="{FF2B5EF4-FFF2-40B4-BE49-F238E27FC236}">
                        <a16:creationId xmlns:a16="http://schemas.microsoft.com/office/drawing/2014/main" id="{4D3DD27A-B9E3-9574-FBEF-CF67337A16D1}"/>
                      </a:ext>
                    </a:extLst>
                  </p:cNvPr>
                  <p:cNvPicPr/>
                  <p:nvPr/>
                </p:nvPicPr>
                <p:blipFill>
                  <a:blip r:embed="rId55"/>
                  <a:stretch>
                    <a:fillRect/>
                  </a:stretch>
                </p:blipFill>
                <p:spPr>
                  <a:xfrm>
                    <a:off x="1782197" y="3908280"/>
                    <a:ext cx="92089" cy="1848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56">
                <p14:nvContentPartPr>
                  <p14:cNvPr id="25" name="Ink 24">
                    <a:extLst>
                      <a:ext uri="{FF2B5EF4-FFF2-40B4-BE49-F238E27FC236}">
                        <a16:creationId xmlns:a16="http://schemas.microsoft.com/office/drawing/2014/main" id="{52279D96-8515-BEAF-5DE9-30E0D7C27136}"/>
                      </a:ext>
                    </a:extLst>
                  </p14:cNvPr>
                  <p14:cNvContentPartPr/>
                  <p14:nvPr/>
                </p14:nvContentPartPr>
                <p14:xfrm>
                  <a:off x="1883417" y="3995280"/>
                  <a:ext cx="126360" cy="71640"/>
                </p14:xfrm>
              </p:contentPart>
            </mc:Choice>
            <mc:Fallback xmlns="">
              <p:pic>
                <p:nvPicPr>
                  <p:cNvPr id="25" name="Ink 24">
                    <a:extLst>
                      <a:ext uri="{FF2B5EF4-FFF2-40B4-BE49-F238E27FC236}">
                        <a16:creationId xmlns:a16="http://schemas.microsoft.com/office/drawing/2014/main" id="{52279D96-8515-BEAF-5DE9-30E0D7C27136}"/>
                      </a:ext>
                    </a:extLst>
                  </p:cNvPr>
                  <p:cNvPicPr/>
                  <p:nvPr/>
                </p:nvPicPr>
                <p:blipFill>
                  <a:blip r:embed="rId57"/>
                  <a:stretch>
                    <a:fillRect/>
                  </a:stretch>
                </p:blipFill>
                <p:spPr>
                  <a:xfrm>
                    <a:off x="1871779" y="3983527"/>
                    <a:ext cx="149637" cy="95147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58">
                <p14:nvContentPartPr>
                  <p14:cNvPr id="26" name="Ink 25">
                    <a:extLst>
                      <a:ext uri="{FF2B5EF4-FFF2-40B4-BE49-F238E27FC236}">
                        <a16:creationId xmlns:a16="http://schemas.microsoft.com/office/drawing/2014/main" id="{32C1B337-3AD1-D0CB-217F-ADFDD8845BB4}"/>
                      </a:ext>
                    </a:extLst>
                  </p14:cNvPr>
                  <p14:cNvContentPartPr/>
                  <p14:nvPr/>
                </p14:nvContentPartPr>
                <p14:xfrm>
                  <a:off x="1918337" y="3996360"/>
                  <a:ext cx="84960" cy="94320"/>
                </p14:xfrm>
              </p:contentPart>
            </mc:Choice>
            <mc:Fallback xmlns="">
              <p:pic>
                <p:nvPicPr>
                  <p:cNvPr id="26" name="Ink 25">
                    <a:extLst>
                      <a:ext uri="{FF2B5EF4-FFF2-40B4-BE49-F238E27FC236}">
                        <a16:creationId xmlns:a16="http://schemas.microsoft.com/office/drawing/2014/main" id="{32C1B337-3AD1-D0CB-217F-ADFDD8845BB4}"/>
                      </a:ext>
                    </a:extLst>
                  </p:cNvPr>
                  <p:cNvPicPr/>
                  <p:nvPr/>
                </p:nvPicPr>
                <p:blipFill>
                  <a:blip r:embed="rId59"/>
                  <a:stretch>
                    <a:fillRect/>
                  </a:stretch>
                </p:blipFill>
                <p:spPr>
                  <a:xfrm>
                    <a:off x="1906676" y="3984640"/>
                    <a:ext cx="108282" cy="117202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60">
                <p14:nvContentPartPr>
                  <p14:cNvPr id="27" name="Ink 26">
                    <a:extLst>
                      <a:ext uri="{FF2B5EF4-FFF2-40B4-BE49-F238E27FC236}">
                        <a16:creationId xmlns:a16="http://schemas.microsoft.com/office/drawing/2014/main" id="{8DAF3D0B-6192-31DD-0B9A-C580F373B9F1}"/>
                      </a:ext>
                    </a:extLst>
                  </p14:cNvPr>
                  <p14:cNvContentPartPr/>
                  <p14:nvPr/>
                </p14:nvContentPartPr>
                <p14:xfrm>
                  <a:off x="2054777" y="3931560"/>
                  <a:ext cx="46800" cy="196200"/>
                </p14:xfrm>
              </p:contentPart>
            </mc:Choice>
            <mc:Fallback xmlns="">
              <p:pic>
                <p:nvPicPr>
                  <p:cNvPr id="27" name="Ink 26">
                    <a:extLst>
                      <a:ext uri="{FF2B5EF4-FFF2-40B4-BE49-F238E27FC236}">
                        <a16:creationId xmlns:a16="http://schemas.microsoft.com/office/drawing/2014/main" id="{8DAF3D0B-6192-31DD-0B9A-C580F373B9F1}"/>
                      </a:ext>
                    </a:extLst>
                  </p:cNvPr>
                  <p:cNvPicPr/>
                  <p:nvPr/>
                </p:nvPicPr>
                <p:blipFill>
                  <a:blip r:embed="rId61"/>
                  <a:stretch>
                    <a:fillRect/>
                  </a:stretch>
                </p:blipFill>
                <p:spPr>
                  <a:xfrm>
                    <a:off x="2043215" y="3919822"/>
                    <a:ext cx="69374" cy="219677"/>
                  </a:xfrm>
                  <a:prstGeom prst="rect">
                    <a:avLst/>
                  </a:prstGeom>
                </p:spPr>
              </p:pic>
            </mc:Fallback>
          </mc:AlternateContent>
        </p:grpSp>
      </p:grpSp>
    </p:spTree>
    <p:extLst>
      <p:ext uri="{BB962C8B-B14F-4D97-AF65-F5344CB8AC3E}">
        <p14:creationId xmlns:p14="http://schemas.microsoft.com/office/powerpoint/2010/main" val="33943400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25B3A533-CCC6-FD20-2D8D-1DA6F3F993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935" y="12700"/>
            <a:ext cx="6858000" cy="6858000"/>
          </a:xfrm>
          <a:prstGeom prst="rect">
            <a:avLst/>
          </a:prstGeom>
        </p:spPr>
      </p:pic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46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CERN Summer Student Lectures / Statistics Lecture 4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66AC713-6678-0DD3-5B07-B2E9384CA250}"/>
              </a:ext>
            </a:extLst>
          </p:cNvPr>
          <p:cNvSpPr txBox="1"/>
          <p:nvPr/>
        </p:nvSpPr>
        <p:spPr>
          <a:xfrm>
            <a:off x="2291458" y="250575"/>
            <a:ext cx="6858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8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Correlation plots and marginal distributions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946EACA-7BC5-F795-771A-49DBD0BAE919}"/>
              </a:ext>
            </a:extLst>
          </p:cNvPr>
          <p:cNvSpPr txBox="1"/>
          <p:nvPr/>
        </p:nvSpPr>
        <p:spPr>
          <a:xfrm>
            <a:off x="3879546" y="1434407"/>
            <a:ext cx="5298245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>
                <a:solidFill>
                  <a:srgbClr val="000000"/>
                </a:solidFill>
                <a:latin typeface="Menlo" panose="020B0609030804020204" pitchFamily="49" charset="0"/>
              </a:rPr>
              <a:t>Estimates/intervals for theta:</a:t>
            </a:r>
          </a:p>
          <a:p>
            <a:r>
              <a:rPr lang="en-GB" sz="12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MCMC acceptance fraction =  0.3737</a:t>
            </a:r>
          </a:p>
          <a:p>
            <a:r>
              <a:rPr lang="en-GB" sz="12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Posterior mode (MAP estimate)   =  0.197936</a:t>
            </a:r>
          </a:p>
          <a:p>
            <a:r>
              <a:rPr lang="en-GB" sz="12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Posterior mean                  =  0.351234</a:t>
            </a:r>
          </a:p>
          <a:p>
            <a:r>
              <a:rPr lang="en-GB" sz="12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Posterior median                =  0.250764</a:t>
            </a:r>
          </a:p>
          <a:p>
            <a:r>
              <a:rPr lang="en-GB" sz="12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MAP +/- </a:t>
            </a:r>
            <a:r>
              <a:rPr lang="en-GB" sz="12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sigmaMAP</a:t>
            </a:r>
            <a:r>
              <a:rPr lang="en-GB" sz="12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 (from </a:t>
            </a:r>
            <a:r>
              <a:rPr lang="en-GB" sz="12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minuit</a:t>
            </a:r>
            <a:r>
              <a:rPr lang="en-GB" sz="12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)  =  [0.140056, 0.255816]</a:t>
            </a:r>
          </a:p>
          <a:p>
            <a:r>
              <a:rPr lang="en-GB" sz="12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Posterior mean +/- </a:t>
            </a:r>
            <a:r>
              <a:rPr lang="en-GB" sz="12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sigmaMCMC</a:t>
            </a:r>
            <a:r>
              <a:rPr lang="en-GB" sz="12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    =  [0.118503, 0.583964]</a:t>
            </a:r>
          </a:p>
          <a:p>
            <a:r>
              <a:rPr lang="en-GB" sz="12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68.3% central credible interval =  [0.158557, 0.685847]</a:t>
            </a:r>
          </a:p>
          <a:p>
            <a:r>
              <a:rPr lang="en-GB" sz="12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68.3% HPD interval              =  [0.093997, 0.392642]</a:t>
            </a:r>
          </a:p>
        </p:txBody>
      </p:sp>
    </p:spTree>
    <p:extLst>
      <p:ext uri="{BB962C8B-B14F-4D97-AF65-F5344CB8AC3E}">
        <p14:creationId xmlns:p14="http://schemas.microsoft.com/office/powerpoint/2010/main" val="31048152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09584CCC-A0B9-9236-A9F4-7761A6F11B6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935" y="12700"/>
            <a:ext cx="6858000" cy="6858000"/>
          </a:xfrm>
          <a:prstGeom prst="rect">
            <a:avLst/>
          </a:prstGeom>
        </p:spPr>
      </p:pic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47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CERN Summer Student Lectures / Statistics Lecture 4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20A3BBC-B912-2F52-80B9-801A7328B035}"/>
              </a:ext>
            </a:extLst>
          </p:cNvPr>
          <p:cNvSpPr txBox="1"/>
          <p:nvPr/>
        </p:nvSpPr>
        <p:spPr>
          <a:xfrm>
            <a:off x="2286000" y="248142"/>
            <a:ext cx="6858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8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Correlation plots and marginal distributions using auxiliary measurement for </a:t>
            </a:r>
            <a:r>
              <a:rPr lang="el-GR" sz="28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ξ</a:t>
            </a:r>
            <a:endParaRPr lang="en-US" sz="2800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53ED7E1-2B8B-5BDF-546F-34B459CF8900}"/>
              </a:ext>
            </a:extLst>
          </p:cNvPr>
          <p:cNvSpPr txBox="1"/>
          <p:nvPr/>
        </p:nvSpPr>
        <p:spPr>
          <a:xfrm>
            <a:off x="3878443" y="1436917"/>
            <a:ext cx="5298245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>
                <a:solidFill>
                  <a:srgbClr val="000000"/>
                </a:solidFill>
                <a:latin typeface="Menlo" panose="020B0609030804020204" pitchFamily="49" charset="0"/>
              </a:rPr>
              <a:t>Estimates/intervals for theta:</a:t>
            </a:r>
          </a:p>
          <a:p>
            <a:r>
              <a:rPr lang="en-GB" sz="12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MCMC acceptance fraction =  0.3516</a:t>
            </a:r>
          </a:p>
          <a:p>
            <a:r>
              <a:rPr lang="en-GB" sz="12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Posterior mode (MAP estimate)   =  0.200077</a:t>
            </a:r>
          </a:p>
          <a:p>
            <a:r>
              <a:rPr lang="en-GB" sz="12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Posterior mean                  =  0.224898</a:t>
            </a:r>
          </a:p>
          <a:p>
            <a:r>
              <a:rPr lang="en-GB" sz="12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Posterior median                =  0.212835</a:t>
            </a:r>
          </a:p>
          <a:p>
            <a:r>
              <a:rPr lang="en-GB" sz="12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MAP +/- </a:t>
            </a:r>
            <a:r>
              <a:rPr lang="en-GB" sz="12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sigmaMAP</a:t>
            </a:r>
            <a:r>
              <a:rPr lang="en-GB" sz="12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 (from </a:t>
            </a:r>
            <a:r>
              <a:rPr lang="en-GB" sz="12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minuit</a:t>
            </a:r>
            <a:r>
              <a:rPr lang="en-GB" sz="12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)  =  [0.149282, 0.250873]</a:t>
            </a:r>
          </a:p>
          <a:p>
            <a:r>
              <a:rPr lang="en-GB" sz="12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Posterior mean +/- </a:t>
            </a:r>
            <a:r>
              <a:rPr lang="en-GB" sz="12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sigmaMCMC</a:t>
            </a:r>
            <a:r>
              <a:rPr lang="en-GB" sz="12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    =  [0.148481, 0.301314]</a:t>
            </a:r>
          </a:p>
          <a:p>
            <a:r>
              <a:rPr lang="en-GB" sz="12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68.3% central credible interval =  [0.156736, 0.291246]</a:t>
            </a:r>
          </a:p>
          <a:p>
            <a:r>
              <a:rPr lang="en-GB" sz="12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68.3% HPD interval              =  [0.137607, 0.267077]</a:t>
            </a:r>
          </a:p>
        </p:txBody>
      </p:sp>
    </p:spTree>
    <p:extLst>
      <p:ext uri="{BB962C8B-B14F-4D97-AF65-F5344CB8AC3E}">
        <p14:creationId xmlns:p14="http://schemas.microsoft.com/office/powerpoint/2010/main" val="36688506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5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CERN Summer Student Lectures / Statistics Lecture 4</a:t>
            </a: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334CB6E9-8C08-454E-B7D0-43180FE90066}"/>
              </a:ext>
            </a:extLst>
          </p:cNvPr>
          <p:cNvSpPr txBox="1">
            <a:spLocks noChangeArrowheads="1"/>
          </p:cNvSpPr>
          <p:nvPr/>
        </p:nvSpPr>
        <p:spPr>
          <a:xfrm>
            <a:off x="139700" y="265113"/>
            <a:ext cx="8467725" cy="557212"/>
          </a:xfrm>
          <a:prstGeom prst="rect">
            <a:avLst/>
          </a:prstGeom>
        </p:spPr>
        <p:txBody>
          <a:bodyPr/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pPr eaLnBrk="1" hangingPunct="1"/>
            <a:r>
              <a:rPr lang="en-US" altLang="en-US" sz="3200">
                <a:solidFill>
                  <a:srgbClr val="0070C0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Confidence region from Wilks’ theorem (cont.)</a:t>
            </a:r>
            <a:endParaRPr lang="en-GB" altLang="en-US" sz="3200">
              <a:solidFill>
                <a:srgbClr val="0070C0"/>
              </a:solidFill>
              <a:latin typeface="Calibri" panose="020F0502020204030204" pitchFamily="34" charset="0"/>
              <a:ea typeface="ＭＳ Ｐゴシック" panose="020B0600070205080204" pitchFamily="34" charset="-128"/>
              <a:cs typeface="Calibri" panose="020F0502020204030204" pitchFamily="34" charset="0"/>
            </a:endParaRPr>
          </a:p>
        </p:txBody>
      </p:sp>
      <p:sp>
        <p:nvSpPr>
          <p:cNvPr id="7" name="TextBox 10">
            <a:extLst>
              <a:ext uri="{FF2B5EF4-FFF2-40B4-BE49-F238E27FC236}">
                <a16:creationId xmlns:a16="http://schemas.microsoft.com/office/drawing/2014/main" id="{80A6FA3F-698C-294F-B09B-C012A032784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1675" y="941388"/>
            <a:ext cx="699768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i.e., boundary of confidence region in </a:t>
            </a:r>
            <a:r>
              <a:rPr lang="el-GR" altLang="en-US" b="1" i="1" dirty="0">
                <a:solidFill>
                  <a:srgbClr val="0070C0"/>
                </a:solidFill>
                <a:cs typeface="Times New Roman" panose="02020603050405020304" pitchFamily="18" charset="0"/>
              </a:rPr>
              <a:t>θ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space is where</a:t>
            </a:r>
          </a:p>
        </p:txBody>
      </p:sp>
      <p:pic>
        <p:nvPicPr>
          <p:cNvPr id="8" name="Picture 11">
            <a:extLst>
              <a:ext uri="{FF2B5EF4-FFF2-40B4-BE49-F238E27FC236}">
                <a16:creationId xmlns:a16="http://schemas.microsoft.com/office/drawing/2014/main" id="{A9F2DB0A-EDFC-A043-B42E-D93D42F3756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6275" y="1611313"/>
            <a:ext cx="4445000" cy="55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12">
            <a:extLst>
              <a:ext uri="{FF2B5EF4-FFF2-40B4-BE49-F238E27FC236}">
                <a16:creationId xmlns:a16="http://schemas.microsoft.com/office/drawing/2014/main" id="{62CBE8F5-82CB-C441-8E6C-845BA3CD1B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3100" y="2316163"/>
            <a:ext cx="6783388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For example, for 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1 – </a:t>
            </a:r>
            <a:r>
              <a:rPr lang="el-GR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α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 = 68.3% 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and 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n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 = 1 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parameter,</a:t>
            </a:r>
          </a:p>
        </p:txBody>
      </p:sp>
      <p:sp>
        <p:nvSpPr>
          <p:cNvPr id="10" name="TextBox 14">
            <a:extLst>
              <a:ext uri="{FF2B5EF4-FFF2-40B4-BE49-F238E27FC236}">
                <a16:creationId xmlns:a16="http://schemas.microsoft.com/office/drawing/2014/main" id="{8C8DBF29-1E2B-9544-9FA5-A8C752C0B6E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2775" y="3675063"/>
            <a:ext cx="7551738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and so the 68.3% confidence level interval is determined by</a:t>
            </a:r>
          </a:p>
        </p:txBody>
      </p:sp>
      <p:pic>
        <p:nvPicPr>
          <p:cNvPr id="11" name="Picture 15">
            <a:extLst>
              <a:ext uri="{FF2B5EF4-FFF2-40B4-BE49-F238E27FC236}">
                <a16:creationId xmlns:a16="http://schemas.microsoft.com/office/drawing/2014/main" id="{ECB30C86-E658-9A49-98E2-D3EF1EB6F32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4775" y="4313238"/>
            <a:ext cx="3035300" cy="71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Box 16">
            <a:extLst>
              <a:ext uri="{FF2B5EF4-FFF2-40B4-BE49-F238E27FC236}">
                <a16:creationId xmlns:a16="http://schemas.microsoft.com/office/drawing/2014/main" id="{F81D3FBD-B9D5-784B-AE56-08384C2BAB8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6900" y="5035550"/>
            <a:ext cx="836722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Same as recipe for finding the estimator’s standard deviation, i.e.,</a:t>
            </a:r>
          </a:p>
        </p:txBody>
      </p:sp>
      <p:pic>
        <p:nvPicPr>
          <p:cNvPr id="13" name="Picture 17">
            <a:extLst>
              <a:ext uri="{FF2B5EF4-FFF2-40B4-BE49-F238E27FC236}">
                <a16:creationId xmlns:a16="http://schemas.microsoft.com/office/drawing/2014/main" id="{DDF4B029-99FD-3444-BF28-9F4201AFCE2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200" y="5638800"/>
            <a:ext cx="2209800" cy="66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extBox 18">
            <a:extLst>
              <a:ext uri="{FF2B5EF4-FFF2-40B4-BE49-F238E27FC236}">
                <a16:creationId xmlns:a16="http://schemas.microsoft.com/office/drawing/2014/main" id="{6C69319D-49C3-B646-86D6-6984BD186A7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49550" y="5692775"/>
            <a:ext cx="44545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is a 68.3% CL confidence interval.</a:t>
            </a:r>
          </a:p>
        </p:txBody>
      </p:sp>
      <p:pic>
        <p:nvPicPr>
          <p:cNvPr id="15" name="Picture 1">
            <a:extLst>
              <a:ext uri="{FF2B5EF4-FFF2-40B4-BE49-F238E27FC236}">
                <a16:creationId xmlns:a16="http://schemas.microsoft.com/office/drawing/2014/main" id="{51B794A2-5F88-F94F-ABAA-532029F0E12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6738" y="3016250"/>
            <a:ext cx="22352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FBBDDCA8-2254-D79E-EE8C-4D6D3DEFB45E}"/>
              </a:ext>
            </a:extLst>
          </p:cNvPr>
          <p:cNvSpPr txBox="1"/>
          <p:nvPr/>
        </p:nvSpPr>
        <p:spPr>
          <a:xfrm>
            <a:off x="7165067" y="-43544"/>
            <a:ext cx="202882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moved from Lecture 3</a:t>
            </a:r>
          </a:p>
        </p:txBody>
      </p:sp>
    </p:spTree>
    <p:extLst>
      <p:ext uri="{BB962C8B-B14F-4D97-AF65-F5344CB8AC3E}">
        <p14:creationId xmlns:p14="http://schemas.microsoft.com/office/powerpoint/2010/main" val="34175198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6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CERN Summer Student Lectures / Statistics Lecture 4</a:t>
            </a:r>
          </a:p>
        </p:txBody>
      </p:sp>
      <p:pic>
        <p:nvPicPr>
          <p:cNvPr id="6" name="Picture 1">
            <a:extLst>
              <a:ext uri="{FF2B5EF4-FFF2-40B4-BE49-F238E27FC236}">
                <a16:creationId xmlns:a16="http://schemas.microsoft.com/office/drawing/2014/main" id="{2C29CC19-5D51-FE43-BE8F-4A95A05447F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150" y="1700213"/>
            <a:ext cx="5395913" cy="4738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2">
            <a:extLst>
              <a:ext uri="{FF2B5EF4-FFF2-40B4-BE49-F238E27FC236}">
                <a16:creationId xmlns:a16="http://schemas.microsoft.com/office/drawing/2014/main" id="{A0870C43-A958-EE45-9C21-20B9B05EBAB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15732" y="419100"/>
            <a:ext cx="6275388" cy="385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en-GB" altLang="en-US" sz="32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Example of interval from </a:t>
            </a:r>
            <a:r>
              <a:rPr lang="en-GB" altLang="en-US" sz="3200" dirty="0">
                <a:solidFill>
                  <a:srgbClr val="0070C0"/>
                </a:solidFill>
                <a:cs typeface="Times New Roman" panose="02020603050405020304" pitchFamily="18" charset="0"/>
              </a:rPr>
              <a:t>ln </a:t>
            </a:r>
            <a:r>
              <a:rPr lang="en-GB" altLang="en-US" sz="3200" i="1" dirty="0">
                <a:solidFill>
                  <a:srgbClr val="0070C0"/>
                </a:solidFill>
                <a:cs typeface="Times New Roman" panose="02020603050405020304" pitchFamily="18" charset="0"/>
              </a:rPr>
              <a:t>L</a:t>
            </a:r>
            <a:r>
              <a:rPr lang="en-GB" altLang="en-US" sz="3200" dirty="0">
                <a:solidFill>
                  <a:srgbClr val="0070C0"/>
                </a:solidFill>
                <a:cs typeface="Times New Roman" panose="02020603050405020304" pitchFamily="18" charset="0"/>
              </a:rPr>
              <a:t>(</a:t>
            </a:r>
            <a:r>
              <a:rPr lang="el-GR" altLang="en-US" sz="3200" i="1" dirty="0">
                <a:solidFill>
                  <a:srgbClr val="0070C0"/>
                </a:solidFill>
                <a:cs typeface="Times New Roman" panose="02020603050405020304" pitchFamily="18" charset="0"/>
                <a:sym typeface="Symbol" pitchFamily="2" charset="2"/>
              </a:rPr>
              <a:t>θ</a:t>
            </a:r>
            <a:r>
              <a:rPr lang="en-GB" altLang="en-US" sz="3200" dirty="0">
                <a:solidFill>
                  <a:srgbClr val="0070C0"/>
                </a:solidFill>
                <a:cs typeface="Times New Roman" panose="02020603050405020304" pitchFamily="18" charset="0"/>
              </a:rPr>
              <a:t>)</a:t>
            </a:r>
            <a:r>
              <a:rPr lang="en-GB" altLang="en-US" sz="32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en-GB" altLang="en-US" sz="3200" baseline="-25000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Text Box 3">
            <a:extLst>
              <a:ext uri="{FF2B5EF4-FFF2-40B4-BE49-F238E27FC236}">
                <a16:creationId xmlns:a16="http://schemas.microsoft.com/office/drawing/2014/main" id="{5DAE563A-19D1-A94C-93F8-89092563D2F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5625" y="1027113"/>
            <a:ext cx="57451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Aft>
                <a:spcPct val="40000"/>
              </a:spcAft>
            </a:pP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For 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n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=1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parameter, CL = 0.683, 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Q</a:t>
            </a:r>
            <a:r>
              <a:rPr lang="el-GR" altLang="en-US" i="1" baseline="-25000" dirty="0">
                <a:solidFill>
                  <a:srgbClr val="0070C0"/>
                </a:solidFill>
                <a:cs typeface="Times New Roman" panose="02020603050405020304" pitchFamily="18" charset="0"/>
              </a:rPr>
              <a:t>α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 = 1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  <p:sp>
        <p:nvSpPr>
          <p:cNvPr id="9" name="TextBox 2">
            <a:extLst>
              <a:ext uri="{FF2B5EF4-FFF2-40B4-BE49-F238E27FC236}">
                <a16:creationId xmlns:a16="http://schemas.microsoft.com/office/drawing/2014/main" id="{B46A0B36-0078-5C44-87CC-7ACA2D54EE4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47405" y="2109788"/>
            <a:ext cx="3508076" cy="28315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Our exponential </a:t>
            </a:r>
          </a:p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example, now with</a:t>
            </a:r>
          </a:p>
          <a:p>
            <a:pPr>
              <a:spcAft>
                <a:spcPts val="1200"/>
              </a:spcAft>
            </a:pP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only 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n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 = 5 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events.</a:t>
            </a:r>
          </a:p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Can report ML estimate</a:t>
            </a:r>
          </a:p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with approx. confidence</a:t>
            </a:r>
          </a:p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interval from 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ln </a:t>
            </a:r>
            <a:r>
              <a:rPr lang="en-US" altLang="en-US" i="1" dirty="0" err="1">
                <a:solidFill>
                  <a:srgbClr val="0070C0"/>
                </a:solidFill>
                <a:cs typeface="Times New Roman" panose="02020603050405020304" pitchFamily="18" charset="0"/>
              </a:rPr>
              <a:t>L</a:t>
            </a:r>
            <a:r>
              <a:rPr lang="en-US" altLang="en-US" baseline="-25000" dirty="0" err="1">
                <a:solidFill>
                  <a:srgbClr val="0070C0"/>
                </a:solidFill>
                <a:cs typeface="Times New Roman" panose="02020603050405020304" pitchFamily="18" charset="0"/>
              </a:rPr>
              <a:t>max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 – 1/2</a:t>
            </a:r>
          </a:p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as “asymmetric error bar”:</a:t>
            </a:r>
          </a:p>
        </p:txBody>
      </p:sp>
      <p:pic>
        <p:nvPicPr>
          <p:cNvPr id="10" name="Picture 3">
            <a:extLst>
              <a:ext uri="{FF2B5EF4-FFF2-40B4-BE49-F238E27FC236}">
                <a16:creationId xmlns:a16="http://schemas.microsoft.com/office/drawing/2014/main" id="{11C9C3BB-D587-8C4D-9668-2E87BC938B8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325" y="5300663"/>
            <a:ext cx="1917700" cy="48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D00F1306-59A1-F566-7F6D-99745B73F87C}"/>
              </a:ext>
            </a:extLst>
          </p:cNvPr>
          <p:cNvSpPr txBox="1"/>
          <p:nvPr/>
        </p:nvSpPr>
        <p:spPr>
          <a:xfrm>
            <a:off x="7165067" y="-43544"/>
            <a:ext cx="202882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moved from Lecture 3</a:t>
            </a:r>
          </a:p>
        </p:txBody>
      </p:sp>
    </p:spTree>
    <p:extLst>
      <p:ext uri="{BB962C8B-B14F-4D97-AF65-F5344CB8AC3E}">
        <p14:creationId xmlns:p14="http://schemas.microsoft.com/office/powerpoint/2010/main" val="21476663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7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CERN Summer Student Lectures / Statistics Lecture 4</a:t>
            </a: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E89106FB-F4D6-4B41-8C2A-770DB6CBBF7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7175" y="153988"/>
            <a:ext cx="8851900" cy="538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GB" altLang="en-US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Systematic uncertainties and nuisance parameters</a:t>
            </a:r>
            <a:endParaRPr lang="en-GB" altLang="en-US" baseline="-2500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TextBox 5">
            <a:extLst>
              <a:ext uri="{FF2B5EF4-FFF2-40B4-BE49-F238E27FC236}">
                <a16:creationId xmlns:a16="http://schemas.microsoft.com/office/drawing/2014/main" id="{973B1906-AE96-5E4A-98F9-719454EF5DF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5625" y="750888"/>
            <a:ext cx="609897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 general, our model of the data is not perfect:</a:t>
            </a:r>
          </a:p>
        </p:txBody>
      </p:sp>
      <p:sp>
        <p:nvSpPr>
          <p:cNvPr id="8" name="Line 4">
            <a:extLst>
              <a:ext uri="{FF2B5EF4-FFF2-40B4-BE49-F238E27FC236}">
                <a16:creationId xmlns:a16="http://schemas.microsoft.com/office/drawing/2014/main" id="{799CE769-D4B6-3F4B-BF79-F301B1147569}"/>
              </a:ext>
            </a:extLst>
          </p:cNvPr>
          <p:cNvSpPr>
            <a:spLocks noChangeShapeType="1"/>
          </p:cNvSpPr>
          <p:nvPr/>
        </p:nvSpPr>
        <p:spPr bwMode="auto">
          <a:xfrm>
            <a:off x="1371600" y="1508125"/>
            <a:ext cx="0" cy="20224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Line 5">
            <a:extLst>
              <a:ext uri="{FF2B5EF4-FFF2-40B4-BE49-F238E27FC236}">
                <a16:creationId xmlns:a16="http://schemas.microsoft.com/office/drawing/2014/main" id="{E4146360-EB7C-8C4B-B57D-69F721815FF9}"/>
              </a:ext>
            </a:extLst>
          </p:cNvPr>
          <p:cNvSpPr>
            <a:spLocks noChangeShapeType="1"/>
          </p:cNvSpPr>
          <p:nvPr/>
        </p:nvSpPr>
        <p:spPr bwMode="auto">
          <a:xfrm>
            <a:off x="1373188" y="3524250"/>
            <a:ext cx="23749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Line 6">
            <a:extLst>
              <a:ext uri="{FF2B5EF4-FFF2-40B4-BE49-F238E27FC236}">
                <a16:creationId xmlns:a16="http://schemas.microsoft.com/office/drawing/2014/main" id="{32460044-ADAE-3C43-8AEF-F5C2F66F9C92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371600" y="1787525"/>
            <a:ext cx="2197100" cy="17399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" name="Freeform 7">
            <a:extLst>
              <a:ext uri="{FF2B5EF4-FFF2-40B4-BE49-F238E27FC236}">
                <a16:creationId xmlns:a16="http://schemas.microsoft.com/office/drawing/2014/main" id="{8BC0FB41-7C89-DB42-8ACE-A6A03F9F0EC5}"/>
              </a:ext>
            </a:extLst>
          </p:cNvPr>
          <p:cNvSpPr>
            <a:spLocks/>
          </p:cNvSpPr>
          <p:nvPr/>
        </p:nvSpPr>
        <p:spPr bwMode="auto">
          <a:xfrm>
            <a:off x="1371600" y="2116138"/>
            <a:ext cx="2209800" cy="1409700"/>
          </a:xfrm>
          <a:custGeom>
            <a:avLst/>
            <a:gdLst>
              <a:gd name="T0" fmla="*/ 0 w 1112"/>
              <a:gd name="T1" fmla="*/ 2147483646 h 720"/>
              <a:gd name="T2" fmla="*/ 2147483646 w 1112"/>
              <a:gd name="T3" fmla="*/ 2147483646 h 720"/>
              <a:gd name="T4" fmla="*/ 2147483646 w 1112"/>
              <a:gd name="T5" fmla="*/ 2147483646 h 720"/>
              <a:gd name="T6" fmla="*/ 2147483646 w 1112"/>
              <a:gd name="T7" fmla="*/ 2147483646 h 720"/>
              <a:gd name="T8" fmla="*/ 2147483646 w 1112"/>
              <a:gd name="T9" fmla="*/ 2147483646 h 720"/>
              <a:gd name="T10" fmla="*/ 2147483646 w 1112"/>
              <a:gd name="T11" fmla="*/ 0 h 72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112"/>
              <a:gd name="T19" fmla="*/ 0 h 720"/>
              <a:gd name="T20" fmla="*/ 1112 w 1112"/>
              <a:gd name="T21" fmla="*/ 720 h 72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112" h="720">
                <a:moveTo>
                  <a:pt x="0" y="720"/>
                </a:moveTo>
                <a:cubicBezTo>
                  <a:pt x="121" y="576"/>
                  <a:pt x="243" y="433"/>
                  <a:pt x="328" y="352"/>
                </a:cubicBezTo>
                <a:cubicBezTo>
                  <a:pt x="413" y="271"/>
                  <a:pt x="451" y="265"/>
                  <a:pt x="512" y="232"/>
                </a:cubicBezTo>
                <a:cubicBezTo>
                  <a:pt x="573" y="199"/>
                  <a:pt x="629" y="175"/>
                  <a:pt x="696" y="152"/>
                </a:cubicBezTo>
                <a:cubicBezTo>
                  <a:pt x="763" y="129"/>
                  <a:pt x="843" y="121"/>
                  <a:pt x="912" y="96"/>
                </a:cubicBezTo>
                <a:cubicBezTo>
                  <a:pt x="981" y="71"/>
                  <a:pt x="1079" y="16"/>
                  <a:pt x="1112" y="0"/>
                </a:cubicBezTo>
              </a:path>
            </a:pathLst>
          </a:custGeom>
          <a:noFill/>
          <a:ln w="19050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Text Box 8">
            <a:extLst>
              <a:ext uri="{FF2B5EF4-FFF2-40B4-BE49-F238E27FC236}">
                <a16:creationId xmlns:a16="http://schemas.microsoft.com/office/drawing/2014/main" id="{29BA5CAE-E35E-434E-952A-62756FB1C1D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13188" y="3189288"/>
            <a:ext cx="39786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x</a:t>
            </a:r>
            <a:r>
              <a:rPr lang="en-US" altLang="en-US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13" name="Text Box 9">
            <a:extLst>
              <a:ext uri="{FF2B5EF4-FFF2-40B4-BE49-F238E27FC236}">
                <a16:creationId xmlns:a16="http://schemas.microsoft.com/office/drawing/2014/main" id="{B94C97D4-A989-844D-A700-8A6FFCFE1C53}"/>
              </a:ext>
            </a:extLst>
          </p:cNvPr>
          <p:cNvSpPr txBox="1">
            <a:spLocks noChangeArrowheads="1"/>
          </p:cNvSpPr>
          <p:nvPr/>
        </p:nvSpPr>
        <p:spPr bwMode="auto">
          <a:xfrm flipV="1">
            <a:off x="722352" y="180975"/>
            <a:ext cx="553998" cy="269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P</a:t>
            </a:r>
            <a:r>
              <a:rPr lang="en-US" altLang="en-US" sz="800" dirty="0">
                <a:solidFill>
                  <a:srgbClr val="0070C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(</a:t>
            </a:r>
            <a:r>
              <a:rPr lang="en-US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x</a:t>
            </a:r>
            <a:r>
              <a:rPr lang="en-US" altLang="en-US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|</a:t>
            </a:r>
            <a:r>
              <a:rPr lang="el-GR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μ</a:t>
            </a:r>
            <a:r>
              <a:rPr lang="en-US" altLang="en-US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14" name="Text Box 10">
            <a:extLst>
              <a:ext uri="{FF2B5EF4-FFF2-40B4-BE49-F238E27FC236}">
                <a16:creationId xmlns:a16="http://schemas.microsoft.com/office/drawing/2014/main" id="{76D16ABA-746B-194A-A33A-C84C87C2F9C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54425" y="1395641"/>
            <a:ext cx="119776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model:  </a:t>
            </a:r>
          </a:p>
        </p:txBody>
      </p:sp>
      <p:sp>
        <p:nvSpPr>
          <p:cNvPr id="15" name="Text Box 11">
            <a:extLst>
              <a:ext uri="{FF2B5EF4-FFF2-40B4-BE49-F238E27FC236}">
                <a16:creationId xmlns:a16="http://schemas.microsoft.com/office/drawing/2014/main" id="{102AFB07-D9CE-FF4B-BD64-923E3F9DE97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41725" y="1954441"/>
            <a:ext cx="90281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truth:</a:t>
            </a:r>
          </a:p>
        </p:txBody>
      </p:sp>
      <p:sp>
        <p:nvSpPr>
          <p:cNvPr id="16" name="TextBox 22">
            <a:extLst>
              <a:ext uri="{FF2B5EF4-FFF2-40B4-BE49-F238E27FC236}">
                <a16:creationId xmlns:a16="http://schemas.microsoft.com/office/drawing/2014/main" id="{6DDAB7C3-0298-C945-A6BF-C3C4B77A94E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8150" y="3767138"/>
            <a:ext cx="4381584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Can improve model by including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additional adjustable parameters.</a:t>
            </a:r>
          </a:p>
        </p:txBody>
      </p:sp>
      <p:sp>
        <p:nvSpPr>
          <p:cNvPr id="17" name="TextBox 24">
            <a:extLst>
              <a:ext uri="{FF2B5EF4-FFF2-40B4-BE49-F238E27FC236}">
                <a16:creationId xmlns:a16="http://schemas.microsoft.com/office/drawing/2014/main" id="{43F054DE-3FC7-CA4D-A198-E06AAA7EDB1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9575" y="4713288"/>
            <a:ext cx="8369984" cy="17235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Nuisance parameter ↔ systematic uncertainty. Some point in the</a:t>
            </a:r>
          </a:p>
          <a:p>
            <a:pPr>
              <a:spcBef>
                <a:spcPct val="0"/>
              </a:spcBef>
              <a:spcAft>
                <a:spcPts val="1200"/>
              </a:spcAft>
              <a:buFontTx/>
              <a:buNone/>
            </a:pPr>
            <a:r>
              <a:rPr lang="en-US" altLang="en-US" sz="2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parameter space of the enlarged model should be “true”. 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Presence of nuisance parameter decreases sensitivity of analysis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to the parameter of interest (e.g., increases variance of estimate).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E896827-A344-DA49-B526-A57BC21E3E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10792" y="1393372"/>
            <a:ext cx="1652685" cy="494393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BE4CB693-2B14-3B46-86BB-97CF30ECD67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7293" y="1937657"/>
            <a:ext cx="4130882" cy="481693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46233C1C-1586-8A46-8AAD-46EEA31EBD1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88642" y="3895052"/>
            <a:ext cx="2625271" cy="5481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84753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8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CERN Summer Student Lectures / Statistics Lecture 4</a:t>
            </a:r>
          </a:p>
        </p:txBody>
      </p:sp>
      <p:sp>
        <p:nvSpPr>
          <p:cNvPr id="8" name="Rectangle 10">
            <a:extLst>
              <a:ext uri="{FF2B5EF4-FFF2-40B4-BE49-F238E27FC236}">
                <a16:creationId xmlns:a16="http://schemas.microsoft.com/office/drawing/2014/main" id="{DB2190E0-FE5A-9C4A-A560-CABC934C3EF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2316" y="214313"/>
            <a:ext cx="8405813" cy="503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Profile Likelihood</a:t>
            </a:r>
            <a:endParaRPr lang="en-GB" altLang="en-US" baseline="-25000" dirty="0">
              <a:solidFill>
                <a:srgbClr val="0070C0"/>
              </a:solidFill>
              <a:cs typeface="Times New Roman" panose="02020603050405020304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44825F9-392D-8F4A-B5A4-2658DBB814D8}"/>
              </a:ext>
            </a:extLst>
          </p:cNvPr>
          <p:cNvSpPr txBox="1"/>
          <p:nvPr/>
        </p:nvSpPr>
        <p:spPr>
          <a:xfrm>
            <a:off x="459915" y="794658"/>
            <a:ext cx="822417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Suppose we have a likelihood </a:t>
            </a:r>
            <a:r>
              <a:rPr lang="en-US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l-GR" sz="24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μ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l-GR" sz="24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θ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= </a:t>
            </a:r>
            <a:r>
              <a:rPr lang="en-US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4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|</a:t>
            </a:r>
            <a:r>
              <a:rPr lang="el-GR" sz="24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μ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l-GR" sz="24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θ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with  </a:t>
            </a:r>
            <a:r>
              <a:rPr lang="en-US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parameters of interest </a:t>
            </a:r>
            <a:r>
              <a:rPr lang="el-GR" sz="24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μ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(</a:t>
            </a:r>
            <a:r>
              <a:rPr lang="el-GR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μ</a:t>
            </a:r>
            <a:r>
              <a:rPr lang="en-US" sz="2400" baseline="-25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,...,</a:t>
            </a:r>
            <a:r>
              <a:rPr lang="el-GR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μ</a:t>
            </a:r>
            <a:r>
              <a:rPr lang="en-US" sz="2400" i="1" baseline="-25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and </a:t>
            </a:r>
            <a:r>
              <a:rPr lang="en-US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nuisance parameters </a:t>
            </a:r>
            <a:r>
              <a:rPr lang="el-GR" sz="24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θ</a:t>
            </a:r>
            <a:r>
              <a:rPr lang="el-GR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(</a:t>
            </a:r>
            <a:r>
              <a:rPr lang="el-GR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θ</a:t>
            </a:r>
            <a:r>
              <a:rPr lang="en-US" sz="2400" baseline="-25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,...,</a:t>
            </a:r>
            <a:r>
              <a:rPr lang="el-GR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θ</a:t>
            </a:r>
            <a:r>
              <a:rPr lang="en-US" sz="2400" i="1" baseline="-25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).  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“profiled” (or “constrained”) values of </a:t>
            </a:r>
            <a:r>
              <a:rPr lang="el-GR" sz="24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θ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are: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4E06B06-DB94-484A-B73E-7754F38C52A0}"/>
              </a:ext>
            </a:extLst>
          </p:cNvPr>
          <p:cNvSpPr txBox="1"/>
          <p:nvPr/>
        </p:nvSpPr>
        <p:spPr>
          <a:xfrm>
            <a:off x="476207" y="2996944"/>
            <a:ext cx="365151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and the profile likelihood is: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639DDDE0-B006-D744-9062-A290687A56D9}"/>
              </a:ext>
            </a:extLst>
          </p:cNvPr>
          <p:cNvGrpSpPr/>
          <p:nvPr/>
        </p:nvGrpSpPr>
        <p:grpSpPr>
          <a:xfrm>
            <a:off x="2378165" y="2209122"/>
            <a:ext cx="3200400" cy="708414"/>
            <a:chOff x="2062480" y="2170406"/>
            <a:chExt cx="3200400" cy="708414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BFAC3C51-B1CD-AB4E-9CC6-AEBF12593E4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062480" y="2281920"/>
              <a:ext cx="3200400" cy="596900"/>
            </a:xfrm>
            <a:prstGeom prst="rect">
              <a:avLst/>
            </a:prstGeom>
          </p:spPr>
        </p:pic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DBF89367-B37B-484C-B0B8-BB9CA1C6BCE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084251" y="2170406"/>
              <a:ext cx="215900" cy="177800"/>
            </a:xfrm>
            <a:prstGeom prst="rect">
              <a:avLst/>
            </a:prstGeom>
          </p:spPr>
        </p:pic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B9633467-4796-C244-B705-5F3576AF168F}"/>
              </a:ext>
            </a:extLst>
          </p:cNvPr>
          <p:cNvGrpSpPr/>
          <p:nvPr/>
        </p:nvGrpSpPr>
        <p:grpSpPr>
          <a:xfrm>
            <a:off x="4264590" y="2933086"/>
            <a:ext cx="2374900" cy="558181"/>
            <a:chOff x="6309185" y="1896165"/>
            <a:chExt cx="2374900" cy="558181"/>
          </a:xfrm>
        </p:grpSpPr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83B46A29-0B7B-F349-AF55-172714B76E9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309185" y="2022546"/>
              <a:ext cx="2374900" cy="431800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19C132C7-523B-CF4C-A3EB-4ECAE725DBE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327799" y="1896165"/>
              <a:ext cx="215900" cy="177800"/>
            </a:xfrm>
            <a:prstGeom prst="rect">
              <a:avLst/>
            </a:prstGeom>
          </p:spPr>
        </p:pic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399B906E-B307-BC4A-A2CA-E4F780A195DC}"/>
              </a:ext>
            </a:extLst>
          </p:cNvPr>
          <p:cNvSpPr txBox="1"/>
          <p:nvPr/>
        </p:nvSpPr>
        <p:spPr>
          <a:xfrm>
            <a:off x="455239" y="3676740"/>
            <a:ext cx="8077574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profile likelihood depends only on the parameters of interest; the nuisance parameters are replaced by their profiled values.</a:t>
            </a:r>
          </a:p>
          <a:p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profile likelihood can be used to obtain confidence intervals/regions for the parameters of interest in the same way as one would for all of the parameters from the full likelihood.</a:t>
            </a:r>
          </a:p>
        </p:txBody>
      </p:sp>
    </p:spTree>
    <p:extLst>
      <p:ext uri="{BB962C8B-B14F-4D97-AF65-F5344CB8AC3E}">
        <p14:creationId xmlns:p14="http://schemas.microsoft.com/office/powerpoint/2010/main" val="23902194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9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CERN Summer Student Lectures / Statistics Lecture 4</a:t>
            </a:r>
          </a:p>
        </p:txBody>
      </p:sp>
      <p:sp>
        <p:nvSpPr>
          <p:cNvPr id="8" name="Rectangle 10">
            <a:extLst>
              <a:ext uri="{FF2B5EF4-FFF2-40B4-BE49-F238E27FC236}">
                <a16:creationId xmlns:a16="http://schemas.microsoft.com/office/drawing/2014/main" id="{DB2190E0-FE5A-9C4A-A560-CABC934C3EF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2316" y="214313"/>
            <a:ext cx="8405813" cy="503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Profile Likelihood Ratio – Wilks theorem</a:t>
            </a:r>
            <a:endParaRPr lang="en-GB" altLang="en-US" baseline="-25000" dirty="0">
              <a:solidFill>
                <a:srgbClr val="0070C0"/>
              </a:solidFill>
              <a:cs typeface="Times New Roman" panose="02020603050405020304" pitchFamily="18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D2F52A3-81FE-4D44-A70B-016C4E5FD5B5}"/>
              </a:ext>
            </a:extLst>
          </p:cNvPr>
          <p:cNvSpPr txBox="1"/>
          <p:nvPr/>
        </p:nvSpPr>
        <p:spPr>
          <a:xfrm>
            <a:off x="360980" y="892629"/>
            <a:ext cx="8521763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Goal is to test/reject regions of </a:t>
            </a:r>
            <a:r>
              <a:rPr lang="el-GR" sz="24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μ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space (param. of interest).</a:t>
            </a:r>
          </a:p>
          <a:p>
            <a:pPr>
              <a:spcAft>
                <a:spcPts val="1200"/>
              </a:spcAft>
            </a:pP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Rejecting a point </a:t>
            </a:r>
            <a:r>
              <a:rPr lang="el-GR" sz="24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μ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should mean </a:t>
            </a:r>
            <a:r>
              <a:rPr lang="en-US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l-GR" sz="2400" b="1" i="1" baseline="-25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μ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≤ </a:t>
            </a:r>
            <a:r>
              <a:rPr lang="el-GR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α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for all possible values of the nuisance parameters </a:t>
            </a:r>
            <a:r>
              <a:rPr lang="el-GR" sz="24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θ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Test </a:t>
            </a:r>
            <a:r>
              <a:rPr lang="el-GR" sz="24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μ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using the “profile likelihood ratio”: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754CF9E-F875-4643-9E50-ADA2393AF4A0}"/>
              </a:ext>
            </a:extLst>
          </p:cNvPr>
          <p:cNvSpPr txBox="1"/>
          <p:nvPr/>
        </p:nvSpPr>
        <p:spPr>
          <a:xfrm>
            <a:off x="422050" y="3352056"/>
            <a:ext cx="767876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Let </a:t>
            </a:r>
            <a:r>
              <a:rPr lang="en-US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l-GR" sz="2400" b="1" i="1" baseline="-25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μ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</a:t>
            </a:r>
            <a:r>
              <a:rPr lang="en-US" sz="2400" dirty="0">
                <a:solidFill>
                  <a:srgbClr val="0070C0"/>
                </a:solidFill>
                <a:latin typeface="Symbol" pitchFamily="2" charset="2"/>
                <a:cs typeface="Times New Roman" panose="02020603050405020304" pitchFamily="18" charset="0"/>
              </a:rPr>
              <a:t>-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ln</a:t>
            </a:r>
            <a:r>
              <a:rPr lang="en-US" sz="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l-GR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λ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l-GR" sz="24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μ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).  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Wilks’ theorem says</a:t>
            </a:r>
            <a:r>
              <a:rPr lang="el-GR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 large-sample limit: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2C03F369-9152-B647-B745-22670A057F03}"/>
              </a:ext>
            </a:extLst>
          </p:cNvPr>
          <p:cNvSpPr txBox="1"/>
          <p:nvPr/>
        </p:nvSpPr>
        <p:spPr>
          <a:xfrm>
            <a:off x="422050" y="4436140"/>
            <a:ext cx="777360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where the number of degrees of freedom is the number of </a:t>
            </a:r>
          </a:p>
          <a:p>
            <a:pPr>
              <a:spcAft>
                <a:spcPts val="1200"/>
              </a:spcAft>
            </a:pP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parameters of interest (components of </a:t>
            </a:r>
            <a:r>
              <a:rPr lang="el-GR" sz="24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μ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).  So </a:t>
            </a:r>
            <a:r>
              <a:rPr lang="en-US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-value for </a:t>
            </a:r>
            <a:r>
              <a:rPr lang="el-GR" sz="24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μ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is</a:t>
            </a: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302345EC-119C-5442-A13F-0BE657776583}"/>
              </a:ext>
            </a:extLst>
          </p:cNvPr>
          <p:cNvGrpSpPr/>
          <p:nvPr/>
        </p:nvGrpSpPr>
        <p:grpSpPr>
          <a:xfrm>
            <a:off x="5745163" y="1996568"/>
            <a:ext cx="2298700" cy="1020536"/>
            <a:chOff x="5745163" y="1996568"/>
            <a:chExt cx="2298700" cy="1020536"/>
          </a:xfrm>
        </p:grpSpPr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2EDDE2E7-3FD3-9144-933B-D8E05C36F08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745163" y="2128104"/>
              <a:ext cx="2298700" cy="889000"/>
            </a:xfrm>
            <a:prstGeom prst="rect">
              <a:avLst/>
            </a:prstGeom>
          </p:spPr>
        </p:pic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7D6A9BE7-02AD-C947-963E-D9F94C08B0A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615828" y="1996568"/>
              <a:ext cx="215900" cy="165100"/>
            </a:xfrm>
            <a:prstGeom prst="rect">
              <a:avLst/>
            </a:prstGeom>
          </p:spPr>
        </p:pic>
      </p:grpSp>
      <p:pic>
        <p:nvPicPr>
          <p:cNvPr id="21" name="Picture 20">
            <a:extLst>
              <a:ext uri="{FF2B5EF4-FFF2-40B4-BE49-F238E27FC236}">
                <a16:creationId xmlns:a16="http://schemas.microsoft.com/office/drawing/2014/main" id="{BAA544BC-4AA8-114D-B33D-F28E8A22B3E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27086" y="3953540"/>
            <a:ext cx="2781300" cy="482600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B9ADDD97-477A-2442-835A-5B28DB3266F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68400" y="5459239"/>
            <a:ext cx="6184900" cy="876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2610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3;&#10;\usepackage[dvips]{color}&#13;&#10;\begin{document}&#13;&#10;\color{blue}&#13;&#10;&#13;&#10;\[&#13;&#10;(x_i, y_i, \sigma_i) \;, i = 1, \ldots, n \;.&#13;&#10;\]&#13;&#10;&#13;&#10;\end{document}&#13;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0"/>
  <p:tag name="BOXHEIGHT" val="292"/>
  <p:tag name="BOXFONT" val="10"/>
  <p:tag name="BOXWRAP" val="False"/>
  <p:tag name="WORKAROUNDTRANSPARENCYBUG" val="False"/>
  <p:tag name="ALLOWFONTSUBSTITUTION" val="False"/>
  <p:tag name="BITMAPFORMAT" val="png256"/>
  <p:tag name="ORIGWIDTH" val="226"/>
  <p:tag name="PICTUREFILESIZE" val="1424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3;&#10;\usepackage[dvips]{color}&#13;&#10;\begin{document}&#13;&#10;\color{blue}&#13;&#10;&#13;&#10;\[&#13;&#10;\chi^2(\theta_0, \theta_1) = - 2 \ln L(\theta_0, \theta_1) + \mbox{const} = &#13;&#10;\sum_{i=1}^n \frac{(y_i - \mu(x_i; \theta_0, \theta_1))^2}{\sigma_i^2 } &#13;&#10; \;.&#13;&#10;\]&#13;&#10;&#13;&#10;\end{document}&#13;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492"/>
  <p:tag name="BOXHEIGHT" val="326"/>
  <p:tag name="BOXFONT" val="10"/>
  <p:tag name="BOXWRAP" val="False"/>
  <p:tag name="WORKAROUNDTRANSPARENCYBUG" val="False"/>
  <p:tag name="ALLOWFONTSUBSTITUTION" val="False"/>
  <p:tag name="BITMAPFORMAT" val="png256"/>
  <p:tag name="ORIGWIDTH" val="600"/>
  <p:tag name="PICTUREFILESIZE" val="57735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3;&#10;\usepackage[dvips]{color}&#13;&#10;\begin{document}&#13;&#10;\color{blue}&#13;&#10;&#13;&#10;\[&#13;&#10;\hat{\theta}_0, \; \hat{\theta}_1&#13;&#10;\]&#13;&#10;&#13;&#10;\end{document}&#13;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492"/>
  <p:tag name="BOXHEIGHT" val="326"/>
  <p:tag name="BOXFONT" val="10"/>
  <p:tag name="BOXWRAP" val="False"/>
  <p:tag name="WORKAROUNDTRANSPARENCYBUG" val="False"/>
  <p:tag name="ALLOWFONTSUBSTITUTION" val="False"/>
  <p:tag name="BITMAPFORMAT" val="png256"/>
  <p:tag name="ORIGWIDTH" val="55"/>
  <p:tag name="PICTUREFILESIZE" val="5845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3;&#10;\usepackage[dvips]{color}&#13;&#10;\begin{document}&#13;&#10;\color{blue}&#13;&#10;&#13;&#10;\[&#13;&#10;\chi^2 = \chi^2_{\rm min} + 1 \;.&#13;&#10;\]&#13;&#10;&#13;&#10;\end{document}&#13;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492"/>
  <p:tag name="BOXHEIGHT" val="326"/>
  <p:tag name="BOXFONT" val="10"/>
  <p:tag name="BOXWRAP" val="False"/>
  <p:tag name="WORKAROUNDTRANSPARENCYBUG" val="False"/>
  <p:tag name="ALLOWFONTSUBSTITUTION" val="False"/>
  <p:tag name="BITMAPFORMAT" val="png256"/>
  <p:tag name="ORIGWIDTH" val="151"/>
  <p:tag name="PICTUREFILESIZE" val="10630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3;&#10;\usepackage[dvips]{color}&#13;&#10;\begin{document}&#13;&#10;\color{blue}&#13;&#10;&#13;&#10;\[&#13;&#10;\hat{\theta}_0 \;.&#13;&#10;\]&#13;&#10;&#13;&#10;\end{document}&#13;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492"/>
  <p:tag name="BOXHEIGHT" val="326"/>
  <p:tag name="BOXFONT" val="10"/>
  <p:tag name="BOXWRAP" val="False"/>
  <p:tag name="WORKAROUNDTRANSPARENCYBUG" val="False"/>
  <p:tag name="ALLOWFONTSUBSTITUTION" val="False"/>
  <p:tag name="BITMAPFORMAT" val="png256"/>
  <p:tag name="ORIGWIDTH" val="31"/>
  <p:tag name="PICTUREFILESIZE" val="3752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3;&#10;\usepackage[dvips]{color}&#13;&#10;\begin{document}&#13;&#10;\color{black}&#13;&#10;&#13;&#10;\[&#13;&#10;p(\theta | x) = \frac{L(x|\theta) \pi(\theta)}{&#13;&#10;\int L(x|\theta') \pi(\theta') \, d \theta' }&#13;&#10;\propto L(x|\theta) \pi(\theta)&#13;&#10;\]&#13;&#10;&#13;&#10;\end{document}&#13;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492"/>
  <p:tag name="BOXHEIGHT" val="326"/>
  <p:tag name="BOXFONT" val="10"/>
  <p:tag name="BOXWRAP" val="False"/>
  <p:tag name="WORKAROUNDTRANSPARENCYBUG" val="False"/>
  <p:tag name="ALLOWFONTSUBSTITUTION" val="False"/>
  <p:tag name="BITMAPFORMAT" val="png256"/>
  <p:tag name="ORIGWIDTH" val="383"/>
  <p:tag name="PICTUREFILESIZE" val="47964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3;&#10;\usepackage[dvips]{color}&#13;&#10;\begin{document}&#13;&#10;\color{black}&#13;&#10;&#13;&#10;\[&#13;&#10;p(\theta_0, \theta_1 | \vec{y} ) \propto&#13;&#10;\prod_{i=1}^n \frac{1}{\sqrt{2 \pi} \sigma_i }&#13;&#10;e^{-(y_i - \mu(x_i; \theta_0, \theta_1))^2 / 2 \sigma_i^2 }&#13;&#10;\; \pi_0 \; &#13;&#10;\frac{1}{\sqrt{2 \pi} \sigma_{t_1} }&#13;&#10;e^{-(\theta_1 - t_1)^2 / 2 \sigma_{t_1}^2 }&#13;&#10;\]&#13;&#10;&#13;&#10;\end{document}&#13;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492"/>
  <p:tag name="BOXHEIGHT" val="326"/>
  <p:tag name="BOXFONT" val="10"/>
  <p:tag name="BOXWRAP" val="False"/>
  <p:tag name="WORKAROUNDTRANSPARENCYBUG" val="False"/>
  <p:tag name="ALLOWFONTSUBSTITUTION" val="False"/>
  <p:tag name="BITMAPFORMAT" val="png256"/>
  <p:tag name="ORIGWIDTH" val="674"/>
  <p:tag name="PICTUREFILESIZE" val="69377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3;&#10;\usepackage[dvips]{color}&#13;&#10;\begin{document}&#13;&#10;\color{black}&#13;&#10;&#13;&#10;\[&#13;&#10;p(\theta_0 | x ) = \int p(\theta_0, \theta_1 | x ) \, d \theta_1 \;.&#13;&#10;\]&#13;&#10;&#13;&#10;\end{document}&#13;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492"/>
  <p:tag name="BOXHEIGHT" val="326"/>
  <p:tag name="BOXFONT" val="10"/>
  <p:tag name="BOXWRAP" val="False"/>
  <p:tag name="WORKAROUNDTRANSPARENCYBUG" val="False"/>
  <p:tag name="ALLOWFONTSUBSTITUTION" val="False"/>
  <p:tag name="BITMAPFORMAT" val="png256"/>
  <p:tag name="ORIGWIDTH" val="264"/>
  <p:tag name="PICTUREFILESIZE" val="27283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3;&#10;\usepackage[dvips]{color}&#13;&#10;\begin{document}&#13;&#10;\color{black}&#13;&#10;&#13;&#10;\[&#13;&#10;\vec{\theta}_0&#13;&#10;\]&#13;&#10;&#13;&#10;\end{document}&#13;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492"/>
  <p:tag name="BOXHEIGHT" val="326"/>
  <p:tag name="BOXFONT" val="10"/>
  <p:tag name="BOXWRAP" val="False"/>
  <p:tag name="WORKAROUNDTRANSPARENCYBUG" val="False"/>
  <p:tag name="ALLOWFONTSUBSTITUTION" val="False"/>
  <p:tag name="BITMAPFORMAT" val="png256"/>
  <p:tag name="ORIGWIDTH" val="19"/>
  <p:tag name="PICTUREFILESIZE" val="3241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3;&#10;\usepackage[dvips]{color}&#13;&#10;\begin{document}&#13;&#10;\color{black}&#13;&#10;&#13;&#10;\[&#13;&#10;u \sim \mbox{Uniform}[0,1]&#13;&#10;\]&#13;&#10;&#13;&#10;\end{document}&#13;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492"/>
  <p:tag name="BOXHEIGHT" val="326"/>
  <p:tag name="BOXFONT" val="10"/>
  <p:tag name="BOXWRAP" val="False"/>
  <p:tag name="WORKAROUNDTRANSPARENCYBUG" val="False"/>
  <p:tag name="ALLOWFONTSUBSTITUTION" val="False"/>
  <p:tag name="BITMAPFORMAT" val="png256"/>
  <p:tag name="ORIGWIDTH" val="167"/>
  <p:tag name="PICTUREFILESIZE" val="14123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3;&#10;\usepackage[dvips]{color}&#13;&#10;\begin{document}&#13;&#10;\color{black}&#13;&#10;&#13;&#10;\[&#13;&#10;\vec{\theta} \sim q (\vec{\theta} ; \vec{\theta}_0)&#13;&#10;\]&#13;&#10;&#13;&#10;\end{document}&#13;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492"/>
  <p:tag name="BOXHEIGHT" val="326"/>
  <p:tag name="BOXFONT" val="10"/>
  <p:tag name="BOXWRAP" val="False"/>
  <p:tag name="WORKAROUNDTRANSPARENCYBUG" val="False"/>
  <p:tag name="ALLOWFONTSUBSTITUTION" val="False"/>
  <p:tag name="BITMAPFORMAT" val="png256"/>
  <p:tag name="ORIGWIDTH" val="107"/>
  <p:tag name="PICTUREFILESIZE" val="10806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3;&#10;\usepackage[dvips]{color}&#13;&#10;\begin{document}&#13;&#10;\color{blue}&#13;&#10;&#13;&#10;\[&#13;&#10;\mu(x; \theta_0, \theta_1) = \theta_0 + \theta_1 x \;,&#13;&#10;\]&#13;&#10;&#13;&#10;\end{document}&#13;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0"/>
  <p:tag name="BOXHEIGHT" val="292"/>
  <p:tag name="BOXFONT" val="10"/>
  <p:tag name="BOXWRAP" val="False"/>
  <p:tag name="WORKAROUNDTRANSPARENCYBUG" val="False"/>
  <p:tag name="ALLOWFONTSUBSTITUTION" val="False"/>
  <p:tag name="BITMAPFORMAT" val="png256"/>
  <p:tag name="ORIGWIDTH" val="229"/>
  <p:tag name="PICTUREFILESIZE" val="1713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3;&#10;\usepackage[dvips]{color}&#13;&#10;\begin{document}&#13;&#10;\color{black}&#13;&#10;&#13;&#10;\[&#13;&#10;\alpha = \mbox{min} \left[ &#13;&#10;1, \; \frac{p(\vec{\theta}) q(\vec{\theta}_0; \vec{\theta}) }&#13;&#10;{p(\vec{\theta}_0) q(\vec{\theta}; \vec{\theta}_0) }&#13;&#10;\right]&#13;&#10;\]&#13;&#10;&#13;&#10;\end{document}&#13;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492"/>
  <p:tag name="BOXHEIGHT" val="326"/>
  <p:tag name="BOXFONT" val="10"/>
  <p:tag name="BOXWRAP" val="False"/>
  <p:tag name="WORKAROUNDTRANSPARENCYBUG" val="False"/>
  <p:tag name="ALLOWFONTSUBSTITUTION" val="False"/>
  <p:tag name="BITMAPFORMAT" val="png256"/>
  <p:tag name="ORIGWIDTH" val="252"/>
  <p:tag name="PICTUREFILESIZE" val="40937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3;&#10;\usepackage[dvips]{color}&#13;&#10;\begin{document}&#13;&#10;\color{black}&#13;&#10;&#13;&#10;\[&#13;&#10;u \le \alpha, \;\; \vec{\theta}_1 = \vec{\theta} \;,&#13;&#10;\]&#13;&#10;&#13;&#10;\end{document}&#13;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492"/>
  <p:tag name="BOXHEIGHT" val="326"/>
  <p:tag name="BOXFONT" val="10"/>
  <p:tag name="BOXWRAP" val="False"/>
  <p:tag name="WORKAROUNDTRANSPARENCYBUG" val="False"/>
  <p:tag name="ALLOWFONTSUBSTITUTION" val="False"/>
  <p:tag name="BITMAPFORMAT" val="png256"/>
  <p:tag name="ORIGWIDTH" val="147"/>
  <p:tag name="PICTUREFILESIZE" val="10162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3;&#10;\usepackage[dvips]{color}&#13;&#10;\begin{document}&#13;&#10;\color{black}&#13;&#10;&#13;&#10;\[&#13;&#10;\vec{\theta}_1 = \vec{\theta}_0 &#13;&#10;\]&#13;&#10;&#13;&#10;\end{document}&#13;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492"/>
  <p:tag name="BOXHEIGHT" val="326"/>
  <p:tag name="BOXFONT" val="10"/>
  <p:tag name="BOXWRAP" val="False"/>
  <p:tag name="WORKAROUNDTRANSPARENCYBUG" val="False"/>
  <p:tag name="ALLOWFONTSUBSTITUTION" val="False"/>
  <p:tag name="BITMAPFORMAT" val="png256"/>
  <p:tag name="ORIGWIDTH" val="71"/>
  <p:tag name="PICTUREFILESIZE" val="6321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3;&#10;\usepackage[dvips]{color}&#13;&#10;\begin{document}&#13;&#10;\color{black}&#13;&#10;&#13;&#10;\[&#13;&#10;\alpha = \mbox{min} \left[ &#13;&#10;1, \; \frac{p(\vec{\theta}) }&#13;&#10;{p(\vec{\theta}_0) }&#13;&#10;\right]&#13;&#10;\]&#13;&#10;&#13;&#10;\end{document}&#13;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492"/>
  <p:tag name="BOXHEIGHT" val="326"/>
  <p:tag name="BOXFONT" val="10"/>
  <p:tag name="BOXWRAP" val="False"/>
  <p:tag name="WORKAROUNDTRANSPARENCYBUG" val="False"/>
  <p:tag name="ALLOWFONTSUBSTITUTION" val="False"/>
  <p:tag name="BITMAPFORMAT" val="png256"/>
  <p:tag name="ORIGWIDTH" val="182"/>
  <p:tag name="PICTUREFILESIZE" val="26728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3;&#10;\usepackage[dvips]{color}&#13;&#10;\begin{document}&#13;&#10;\color{black}&#13;&#10;&#13;&#10;\[&#13;&#10;\theta_1&#13;&#10;\]&#13;&#10;&#13;&#10;\end{document}&#13;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492"/>
  <p:tag name="BOXHEIGHT" val="326"/>
  <p:tag name="BOXFONT" val="10"/>
  <p:tag name="BOXWRAP" val="False"/>
  <p:tag name="WORKAROUNDTRANSPARENCYBUG" val="False"/>
  <p:tag name="ALLOWFONTSUBSTITUTION" val="False"/>
  <p:tag name="BITMAPFORMAT" val="png256"/>
  <p:tag name="ORIGWIDTH" val="19"/>
  <p:tag name="PICTUREFILESIZE" val="2459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3;&#10;\usepackage[dvips]{color}&#13;&#10;\begin{document}&#13;&#10;\color{black}&#13;&#10;&#13;&#10;\[&#13;&#10;\theta_1&#13;&#10;\]&#13;&#10;&#13;&#10;\end{document}&#13;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492"/>
  <p:tag name="BOXHEIGHT" val="326"/>
  <p:tag name="BOXFONT" val="10"/>
  <p:tag name="BOXWRAP" val="False"/>
  <p:tag name="WORKAROUNDTRANSPARENCYBUG" val="False"/>
  <p:tag name="ALLOWFONTSUBSTITUTION" val="False"/>
  <p:tag name="BITMAPFORMAT" val="png256"/>
  <p:tag name="ORIGWIDTH" val="19"/>
  <p:tag name="PICTUREFILESIZE" val="2459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3;&#10;\usepackage[dvips]{color}&#13;&#10;\begin{document}&#13;&#10;\color{black}&#13;&#10;&#13;&#10;\[&#13;&#10;\theta_0&#13;&#10;\]&#13;&#10;&#13;&#10;\end{document}&#13;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492"/>
  <p:tag name="BOXHEIGHT" val="326"/>
  <p:tag name="BOXFONT" val="10"/>
  <p:tag name="BOXWRAP" val="False"/>
  <p:tag name="WORKAROUNDTRANSPARENCYBUG" val="False"/>
  <p:tag name="ALLOWFONTSUBSTITUTION" val="False"/>
  <p:tag name="BITMAPFORMAT" val="png256"/>
  <p:tag name="ORIGWIDTH" val="19"/>
  <p:tag name="PICTUREFILESIZE" val="2850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3;&#10;\usepackage[dvips]{color}&#13;&#10;\begin{document}&#13;&#10;\color{black}&#13;&#10;&#13;&#10;\[&#13;&#10;\theta_0&#13;&#10;\]&#13;&#10;&#13;&#10;\end{document}&#13;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492"/>
  <p:tag name="BOXHEIGHT" val="326"/>
  <p:tag name="BOXFONT" val="10"/>
  <p:tag name="BOXWRAP" val="False"/>
  <p:tag name="WORKAROUNDTRANSPARENCYBUG" val="False"/>
  <p:tag name="ALLOWFONTSUBSTITUTION" val="False"/>
  <p:tag name="BITMAPFORMAT" val="png256"/>
  <p:tag name="ORIGWIDTH" val="19"/>
  <p:tag name="PICTUREFILESIZE" val="2850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3;&#10;\usepackage[dvips]{color}&#13;&#10;\begin{document}&#13;&#10;\color{black}&#13;&#10;&#13;&#10;\[&#13;&#10;\pi_1(\theta_1) = \frac{1}{\tau} e^{-\theta_1/\tau} \;, \quad&#13;&#10;  \theta_1 \ge 0 \;, \quad \tau = 0.1 \;.&#13;&#10;\]&#13;&#10;&#13;&#10;\end{document}&#13;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492"/>
  <p:tag name="BOXHEIGHT" val="326"/>
  <p:tag name="BOXFONT" val="10"/>
  <p:tag name="BOXWRAP" val="False"/>
  <p:tag name="WORKAROUNDTRANSPARENCYBUG" val="False"/>
  <p:tag name="ALLOWFONTSUBSTITUTION" val="False"/>
  <p:tag name="BITMAPFORMAT" val="png256"/>
  <p:tag name="ORIGWIDTH" val="393"/>
  <p:tag name="PICTUREFILESIZE" val="26333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3;&#10;\usepackage[dvips]{color}&#13;&#10;\begin{document}&#13;&#10;\color{blue}&#13;&#10;&#13;&#10;\[&#13;&#10;\chi^2(\theta_0, \theta_1) = - 2 \ln L(\theta_0, \theta_1) + \mbox{const} = &#13;&#10;\sum_{i=1}^n \frac{(y_i - \mu(x_i; \theta_0, \theta_1))^2}{\sigma_i^2 } &#13;&#10; \;.&#13;&#10;\]&#13;&#10;&#13;&#10;\end{document}&#13;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492"/>
  <p:tag name="BOXHEIGHT" val="326"/>
  <p:tag name="BOXFONT" val="10"/>
  <p:tag name="BOXWRAP" val="False"/>
  <p:tag name="WORKAROUNDTRANSPARENCYBUG" val="False"/>
  <p:tag name="ALLOWFONTSUBSTITUTION" val="False"/>
  <p:tag name="BITMAPFORMAT" val="png256"/>
  <p:tag name="ORIGWIDTH" val="600"/>
  <p:tag name="PICTUREFILESIZE" val="57735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3;&#10;\usepackage[dvips]{color}&#13;&#10;\begin{document}&#13;&#10;\color{blue}&#13;&#10;&#13;&#10;\[&#13;&#10;L(\theta_0, \theta_1) = \prod_{i=1}^n \frac{1}{\sqrt{2 \pi} \sigma_i}&#13;&#10;\exp \left[ - {\small \frac{1}{2}} &#13;&#10;\frac{(y_i - \mu(x_i; \theta_0, \theta_1))^2}{\sigma_i^2 } &#13;&#10;\right] \;,&#13;&#10;\]&#13;&#10;&#13;&#10;\end{document}&#13;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492"/>
  <p:tag name="BOXHEIGHT" val="326"/>
  <p:tag name="BOXFONT" val="10"/>
  <p:tag name="BOXWRAP" val="False"/>
  <p:tag name="WORKAROUNDTRANSPARENCYBUG" val="False"/>
  <p:tag name="ALLOWFONTSUBSTITUTION" val="False"/>
  <p:tag name="BITMAPFORMAT" val="png256"/>
  <p:tag name="ORIGWIDTH" val="506"/>
  <p:tag name="PICTUREFILESIZE" val="57454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3;&#10;\usepackage[dvips]{color}&#13;&#10;\begin{document}&#13;&#10;\color{blue}&#13;&#10;&#13;&#10;\[&#13;&#10;\chi^2(\theta_0) = - 2 \ln L(\theta_0) + \mbox{const} = &#13;&#10;\sum_{i=1}^n \frac{(y_i - \mu(x_i; \theta_0, \theta_1))^2}{\sigma_i^2 } &#13;&#10; \;.&#13;&#10;\]&#13;&#10;&#13;&#10;\end{document}&#13;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492"/>
  <p:tag name="BOXHEIGHT" val="326"/>
  <p:tag name="BOXFONT" val="10"/>
  <p:tag name="BOXWRAP" val="False"/>
  <p:tag name="WORKAROUNDTRANSPARENCYBUG" val="False"/>
  <p:tag name="ALLOWFONTSUBSTITUTION" val="False"/>
  <p:tag name="BITMAPFORMAT" val="png256"/>
  <p:tag name="ORIGWIDTH" val="540"/>
  <p:tag name="PICTUREFILESIZE" val="5313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3;&#10;\usepackage[dvips]{color}&#13;&#10;\begin{document}&#13;&#10;\color{blue}&#13;&#10;&#13;&#10;\[&#13;&#10;L(\theta_0) = \prod_{i=1}^n \frac{1}{\sqrt{2 \pi} \sigma_i}&#13;&#10;\exp \left[ - {\small \frac{1}{2}} &#13;&#10;\frac{(y_i - \mu(x_i; \theta_0, \theta_1))^2}{\sigma_i^2 } &#13;&#10;\right] \;.&#13;&#10;\]&#13;&#10;&#13;&#10;\end{document}&#13;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492"/>
  <p:tag name="BOXHEIGHT" val="326"/>
  <p:tag name="BOXFONT" val="10"/>
  <p:tag name="BOXWRAP" val="False"/>
  <p:tag name="WORKAROUNDTRANSPARENCYBUG" val="False"/>
  <p:tag name="ALLOWFONTSUBSTITUTION" val="False"/>
  <p:tag name="BITMAPFORMAT" val="png256"/>
  <p:tag name="ORIGWIDTH" val="475"/>
  <p:tag name="PICTUREFILESIZE" val="54675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3;&#10;\usepackage[dvips]{color}&#13;&#10;\begin{document}&#13;&#10;\color{blue}&#13;&#10;&#13;&#10;\[&#13;&#10;\chi^2_{\rm min}&#13;&#10;\]&#13;&#10;&#13;&#10;\end{document}&#13;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492"/>
  <p:tag name="BOXHEIGHT" val="326"/>
  <p:tag name="BOXFONT" val="10"/>
  <p:tag name="BOXWRAP" val="False"/>
  <p:tag name="WORKAROUNDTRANSPARENCYBUG" val="False"/>
  <p:tag name="ALLOWFONTSUBSTITUTION" val="False"/>
  <p:tag name="BITMAPFORMAT" val="png256"/>
  <p:tag name="ORIGWIDTH" val="43"/>
  <p:tag name="PICTUREFILESIZE" val="5643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3;&#10;\usepackage[dvips]{color}&#13;&#10;\begin{document}&#13;&#10;\color{blue}&#13;&#10;&#13;&#10;\[&#13;&#10;\sigma_{\hat{\theta}_0} \;.&#13;&#10;\]&#13;&#10;&#13;&#10;\end{document}&#13;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492"/>
  <p:tag name="BOXHEIGHT" val="326"/>
  <p:tag name="BOXFONT" val="10"/>
  <p:tag name="BOXWRAP" val="False"/>
  <p:tag name="WORKAROUNDTRANSPARENCYBUG" val="False"/>
  <p:tag name="ALLOWFONTSUBSTITUTION" val="False"/>
  <p:tag name="BITMAPFORMAT" val="png256"/>
  <p:tag name="ORIGWIDTH" val="39"/>
  <p:tag name="PICTUREFILESIZE" val="412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3;&#10;\usepackage[dvips]{color}&#13;&#10;\begin{document}&#13;&#10;\color{blue}&#13;&#10;&#13;&#10;\[&#13;&#10;\hat{\theta}_0 \;.&#13;&#10;\]&#13;&#10;&#13;&#10;\end{document}&#13;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492"/>
  <p:tag name="BOXHEIGHT" val="326"/>
  <p:tag name="BOXFONT" val="10"/>
  <p:tag name="BOXWRAP" val="False"/>
  <p:tag name="WORKAROUNDTRANSPARENCYBUG" val="False"/>
  <p:tag name="ALLOWFONTSUBSTITUTION" val="False"/>
  <p:tag name="BITMAPFORMAT" val="png256"/>
  <p:tag name="ORIGWIDTH" val="31"/>
  <p:tag name="PICTUREFILESIZE" val="3752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tx1"/>
          </a:solidFill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 algn="l">
          <a:defRPr sz="2400" dirty="0" smtClean="0">
            <a:solidFill>
              <a:srgbClr val="0070C0"/>
            </a:solidFill>
            <a:latin typeface="Calibri" panose="020F0502020204030204" pitchFamily="34" charset="0"/>
            <a:cs typeface="Calibri" panose="020F0502020204030204" pitchFamily="34" charset="0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31434</TotalTime>
  <Words>4818</Words>
  <Application>Microsoft Macintosh PowerPoint</Application>
  <PresentationFormat>On-screen Show (4:3)</PresentationFormat>
  <Paragraphs>558</Paragraphs>
  <Slides>47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47</vt:i4>
      </vt:variant>
    </vt:vector>
  </HeadingPairs>
  <TitlesOfParts>
    <vt:vector size="55" baseType="lpstr">
      <vt:lpstr>ＭＳ Ｐゴシック</vt:lpstr>
      <vt:lpstr>Arial</vt:lpstr>
      <vt:lpstr>Calibri</vt:lpstr>
      <vt:lpstr>Courier New</vt:lpstr>
      <vt:lpstr>Menlo</vt:lpstr>
      <vt:lpstr>Symbol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Cowan, G</dc:creator>
  <cp:lastModifiedBy>Cowan, G</cp:lastModifiedBy>
  <cp:revision>725</cp:revision>
  <dcterms:created xsi:type="dcterms:W3CDTF">2020-05-18T17:44:39Z</dcterms:created>
  <dcterms:modified xsi:type="dcterms:W3CDTF">2026-07-01T14:09:28Z</dcterms:modified>
</cp:coreProperties>
</file>