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7" r:id="rId2"/>
    <p:sldId id="1141" r:id="rId3"/>
    <p:sldId id="1142" r:id="rId4"/>
    <p:sldId id="1143" r:id="rId5"/>
    <p:sldId id="1144" r:id="rId6"/>
    <p:sldId id="1145" r:id="rId7"/>
    <p:sldId id="1146" r:id="rId8"/>
    <p:sldId id="1147" r:id="rId9"/>
    <p:sldId id="1148" r:id="rId10"/>
    <p:sldId id="1149" r:id="rId11"/>
    <p:sldId id="1150" r:id="rId12"/>
    <p:sldId id="1121" r:id="rId13"/>
    <p:sldId id="1151" r:id="rId14"/>
    <p:sldId id="1152" r:id="rId15"/>
    <p:sldId id="1153" r:id="rId16"/>
    <p:sldId id="1159" r:id="rId17"/>
    <p:sldId id="1160" r:id="rId18"/>
    <p:sldId id="1161" r:id="rId19"/>
    <p:sldId id="1162" r:id="rId20"/>
    <p:sldId id="1163" r:id="rId21"/>
    <p:sldId id="1164" r:id="rId22"/>
    <p:sldId id="1165" r:id="rId23"/>
    <p:sldId id="1166" r:id="rId24"/>
    <p:sldId id="1154" r:id="rId25"/>
    <p:sldId id="1155" r:id="rId26"/>
    <p:sldId id="1156" r:id="rId27"/>
    <p:sldId id="1157" r:id="rId28"/>
    <p:sldId id="1158" r:id="rId29"/>
    <p:sldId id="1168" r:id="rId30"/>
    <p:sldId id="1169" r:id="rId31"/>
    <p:sldId id="1170" r:id="rId32"/>
    <p:sldId id="1171" r:id="rId33"/>
    <p:sldId id="1172" r:id="rId34"/>
    <p:sldId id="1173" r:id="rId35"/>
    <p:sldId id="1174" r:id="rId36"/>
    <p:sldId id="1167" r:id="rId37"/>
  </p:sldIdLst>
  <p:sldSz cx="9144000" cy="6858000" type="screen4x3"/>
  <p:notesSz cx="6781800" cy="9918700"/>
  <p:custDataLst>
    <p:tags r:id="rId40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/>
    <p:restoredTop sz="94628"/>
  </p:normalViewPr>
  <p:slideViewPr>
    <p:cSldViewPr snapToGrid="0">
      <p:cViewPr varScale="1">
        <p:scale>
          <a:sx n="98" d="100"/>
          <a:sy n="98" d="100"/>
        </p:scale>
        <p:origin x="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CE4410C-93DF-72B7-DA35-4B81ADE71C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58BB1DE-62D1-ACFA-E27B-57BD4809B9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CD0F505-7E40-B573-D431-DB5E27847B6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FEDC1F0-9D68-A720-06B6-49AA8139E50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8530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fld id="{36D78787-E100-484E-91B8-967E53DD0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03F43F05-CE8D-DB59-0E63-10268468D8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B153424-576C-4B12-791D-974A41A44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BB7AD65-F402-AFF8-8332-85854A6E0D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0ADDDE67-C866-D5AD-B298-739A848204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5BA79B53-8082-4538-8950-D5609A2FF1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4E6BD154-354B-91F9-B39C-03E14D6362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fld id="{F58FE033-6BCB-8340-8A7D-0796D071F7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C42EBA-05C1-58EE-3848-7836511959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8175" y="6524625"/>
            <a:ext cx="5884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/>
              <a:t>Comments on unfolding</a:t>
            </a:r>
            <a:endParaRPr lang="en-GB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38AC1-EF96-8978-77FF-668722FD6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23038"/>
            <a:ext cx="1463675" cy="263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E068DA-7401-1EB0-60C7-4D933F19E1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30C681-3244-604B-9E42-73AE58A6D2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291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02F05E-40D3-022A-E1C9-685978878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CAC650-D289-FEC8-C701-CD0E3325C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Gran Sasso 2025 / CLs, PCL, etc.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82E1D1-912F-57DB-7D8E-D1514ADB6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D86F0-0434-C649-9B61-DDB6DA6871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51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Gran Sasso 2025 / CLs, PCL, etc.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25E652-9B80-2088-93A1-3FD6ADA5C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35B152-DA2B-87FB-59E3-0AD470906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36D1BC-29A1-BA60-4BC1-7AE275C879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8" y="6523038"/>
            <a:ext cx="14636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FB1484F-ABC4-898E-A1E2-9B1EED8BD7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5884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Gran Sasso 2025 / CLs, PCL, etc.</a:t>
            </a: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6EF387-A56F-5764-A5BF-F24681FDF8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4675" y="6500813"/>
            <a:ext cx="33813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5414FE-FCDF-F04D-BD28-D8D9811AF7A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38" y="6500814"/>
            <a:ext cx="2475819" cy="285750"/>
          </a:xfrm>
        </p:spPr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Gran Sasso 2025 / CLs, PCL, etc.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174626"/>
            <a:ext cx="519566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g.cowan@rhul.ac.uk</a:t>
            </a:r>
            <a:endParaRPr lang="en-US" alt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alt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530226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915" y="1223153"/>
            <a:ext cx="46142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Hands-on PhD School on </a:t>
            </a:r>
            <a:r>
              <a:rPr lang="en-GB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Astroparticle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Physics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Sasso, Italy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September 2025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CLs, Power-Constrained Limits, etc.</a:t>
            </a:r>
            <a:endParaRPr lang="en-GB" alt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755573" y="3272246"/>
            <a:ext cx="3955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agenda.infn.it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/event/44808/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AA5B9C-A935-C907-8239-9A10C3D7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33" y="1487803"/>
            <a:ext cx="2960023" cy="170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06A77-5DF9-4B63-E76C-3E966B6E2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307C548E-4DE9-1668-A866-54F29566B5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40317347-6702-31C3-B0C3-012F2E764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585D2018-F09E-3112-CFEF-D67908BB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A447AA1-5C02-6A8D-DA20-452D48858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Having sufficient sensitivity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4D4AB9-5ED4-71CD-1459-42ED83110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39544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DBAF8CDB-B1E1-6697-AF80-3C089A9E1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7896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contrast, having sensitivity to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that the distributions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|0)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more separated: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C6A979D-F613-94F3-B62A-4DC0509A0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240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the power (probability to reject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substantially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than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We use this power as a measure of the sensitivity.</a:t>
            </a:r>
          </a:p>
        </p:txBody>
      </p:sp>
    </p:spTree>
    <p:extLst>
      <p:ext uri="{BB962C8B-B14F-4D97-AF65-F5344CB8AC3E}">
        <p14:creationId xmlns:p14="http://schemas.microsoft.com/office/powerpoint/2010/main" val="84600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00D39-B199-7A25-0D55-0392B4B63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1B1CA646-29A4-FB24-ACBB-B6B208C8BB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297ED5CA-D686-EAAE-5DBA-788D85AC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AFB4512E-01A8-3084-0C68-B9EC123C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145A949-06D4-1CFA-AA8D-DD82BEE2D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Spurious exclusion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DD225E4-44DE-466A-ABC6-FFB86A403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9713"/>
            <a:ext cx="434340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915255E4-3C30-B469-C8AA-6301E877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8382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low sensitivity.  By construction the probability to reject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 is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(e.g., 5%).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probability to reject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power) is only slightly greater than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F3635F6-62CE-A23B-204C-61F0955C9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48000"/>
            <a:ext cx="38862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means that with probability of around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(slightly higher), one excludes hypotheses to which one has essentially no sensitivity (e.g.,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1000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TeV).</a:t>
            </a:r>
          </a:p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“Spurious exclusion”</a:t>
            </a:r>
          </a:p>
        </p:txBody>
      </p:sp>
    </p:spTree>
    <p:extLst>
      <p:ext uri="{BB962C8B-B14F-4D97-AF65-F5344CB8AC3E}">
        <p14:creationId xmlns:p14="http://schemas.microsoft.com/office/powerpoint/2010/main" val="293056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AB6845AD-1CA6-A08E-387F-A4E2C6E058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1B473A51-AABF-17F5-610C-ABBA6ACB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E27DD117-B209-390D-D254-A8FA09E9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210E922A-502E-237B-B161-EA1049CB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1788"/>
            <a:ext cx="8180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ways of addressing spurious exclusion</a:t>
            </a:r>
          </a:p>
        </p:txBody>
      </p:sp>
      <p:sp>
        <p:nvSpPr>
          <p:cNvPr id="51205" name="TextBox 9">
            <a:extLst>
              <a:ext uri="{FF2B5EF4-FFF2-40B4-BE49-F238E27FC236}">
                <a16:creationId xmlns:a16="http://schemas.microsoft.com/office/drawing/2014/main" id="{6E22CBB2-BBDA-4BA1-2CA2-9EF6FE6B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771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problem of excluding parameter values to which one has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sensitivity known for a long time; see e.g.,</a:t>
            </a:r>
          </a:p>
        </p:txBody>
      </p:sp>
      <p:pic>
        <p:nvPicPr>
          <p:cNvPr id="51206" name="Picture 10">
            <a:extLst>
              <a:ext uri="{FF2B5EF4-FFF2-40B4-BE49-F238E27FC236}">
                <a16:creationId xmlns:a16="http://schemas.microsoft.com/office/drawing/2014/main" id="{9A35AEA7-2931-EF3D-67B8-A9EB78444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1388"/>
            <a:ext cx="8077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11">
            <a:extLst>
              <a:ext uri="{FF2B5EF4-FFF2-40B4-BE49-F238E27FC236}">
                <a16:creationId xmlns:a16="http://schemas.microsoft.com/office/drawing/2014/main" id="{79174AF5-14A1-90B2-1E89-4732E5DB1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7959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1990s this was re-examined for the LEP Higgs search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 Read and others</a:t>
            </a:r>
          </a:p>
        </p:txBody>
      </p:sp>
      <p:pic>
        <p:nvPicPr>
          <p:cNvPr id="51208" name="Picture 12">
            <a:extLst>
              <a:ext uri="{FF2B5EF4-FFF2-40B4-BE49-F238E27FC236}">
                <a16:creationId xmlns:a16="http://schemas.microsoft.com/office/drawing/2014/main" id="{BBC88517-B9A5-EF19-F58F-D7E241141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962400"/>
            <a:ext cx="8124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Box 13">
            <a:extLst>
              <a:ext uri="{FF2B5EF4-FFF2-40B4-BE49-F238E27FC236}">
                <a16:creationId xmlns:a16="http://schemas.microsoft.com/office/drawing/2014/main" id="{FD14326C-749D-89AD-AD86-8127FFB82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24400"/>
            <a:ext cx="839877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led to the “CL</a:t>
            </a:r>
            <a:r>
              <a:rPr lang="en-US" alt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procedure for upper limits.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intervals (F-C) also effectively reduce spurious exclusion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particular choice of critical region.</a:t>
            </a:r>
          </a:p>
        </p:txBody>
      </p:sp>
    </p:spTree>
    <p:extLst>
      <p:ext uri="{BB962C8B-B14F-4D97-AF65-F5344CB8AC3E}">
        <p14:creationId xmlns:p14="http://schemas.microsoft.com/office/powerpoint/2010/main" val="59000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468B2-4821-0859-3015-4CC3EA9A6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114CC898-3E25-A276-CDFE-4AD7DBE812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ED544447-6537-8A38-C2D0-A0550FAC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7F9736DC-1EC5-B3DF-F45C-45A76274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520543D-E34E-646A-1D9B-B93C5F3C7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5588"/>
            <a:ext cx="8915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GB" altLang="en-US" sz="32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procedure</a:t>
            </a:r>
          </a:p>
        </p:txBody>
      </p:sp>
      <p:pic>
        <p:nvPicPr>
          <p:cNvPr id="3" name="Picture 2" descr="http://www.pp.rhul.ac.uk/~cowan/temp/Qdist3_cls.gif">
            <a:extLst>
              <a:ext uri="{FF2B5EF4-FFF2-40B4-BE49-F238E27FC236}">
                <a16:creationId xmlns:a16="http://schemas.microsoft.com/office/drawing/2014/main" id="{9A906BB3-5857-5BAA-7DBD-52D37074F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79650"/>
            <a:ext cx="4037012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CCE975B9-D968-E3B5-4D64-650A09E8F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10991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  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9D19BB9-3B46-E292-9422-4EA1BC7B7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686175"/>
            <a:ext cx="160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  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28784832-0BB7-6680-AAC1-BA48170FC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4506913"/>
            <a:ext cx="636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65C4B15A-4C43-2141-3E43-546B6E21E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722813"/>
            <a:ext cx="450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8" name="Straight Arrow Connector 13">
            <a:extLst>
              <a:ext uri="{FF2B5EF4-FFF2-40B4-BE49-F238E27FC236}">
                <a16:creationId xmlns:a16="http://schemas.microsoft.com/office/drawing/2014/main" id="{51572A1D-1D3B-38DE-123F-40AD1221CC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3930650"/>
            <a:ext cx="865187" cy="360363"/>
          </a:xfrm>
          <a:prstGeom prst="straightConnector1">
            <a:avLst/>
          </a:prstGeom>
          <a:noFill/>
          <a:ln w="254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14">
            <a:extLst>
              <a:ext uri="{FF2B5EF4-FFF2-40B4-BE49-F238E27FC236}">
                <a16:creationId xmlns:a16="http://schemas.microsoft.com/office/drawing/2014/main" id="{60B193E9-7DF5-C737-9B59-4E8AD205AC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4438" y="5083175"/>
            <a:ext cx="1582737" cy="287338"/>
          </a:xfrm>
          <a:prstGeom prst="straightConnector1">
            <a:avLst/>
          </a:prstGeom>
          <a:noFill/>
          <a:ln w="254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8">
            <a:extLst>
              <a:ext uri="{FF2B5EF4-FFF2-40B4-BE49-F238E27FC236}">
                <a16:creationId xmlns:a16="http://schemas.microsoft.com/office/drawing/2014/main" id="{697DE530-21FA-97D8-16D6-FD2E9C78834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219700" y="3427413"/>
            <a:ext cx="1008063" cy="431800"/>
          </a:xfrm>
          <a:prstGeom prst="straightConnector1">
            <a:avLst/>
          </a:prstGeom>
          <a:noFill/>
          <a:ln w="254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21">
            <a:extLst>
              <a:ext uri="{FF2B5EF4-FFF2-40B4-BE49-F238E27FC236}">
                <a16:creationId xmlns:a16="http://schemas.microsoft.com/office/drawing/2014/main" id="{A9CCAB18-919A-8902-A0F0-E8D831BAB1B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787900" y="4795838"/>
            <a:ext cx="1368425" cy="574675"/>
          </a:xfrm>
          <a:prstGeom prst="straightConnector1">
            <a:avLst/>
          </a:prstGeom>
          <a:noFill/>
          <a:ln w="254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6">
            <a:extLst>
              <a:ext uri="{FF2B5EF4-FFF2-40B4-BE49-F238E27FC236}">
                <a16:creationId xmlns:a16="http://schemas.microsoft.com/office/drawing/2014/main" id="{252298E4-415A-048F-3BF3-DF4CE7ABF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09650"/>
            <a:ext cx="81595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usual formulation of CL</a:t>
            </a:r>
            <a:r>
              <a:rPr lang="en-US" alt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one tests both the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</a:t>
            </a:r>
          </a:p>
          <a:p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hypotheses with the same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−2ln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2259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A0F10-DD97-E760-96DF-AEC6C87E3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39F9CE20-2D8B-494B-B1A0-761F38D46C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8446F957-488B-1527-4937-09370A3D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27EB966E-9ED8-AB1B-EBD1-07DB19B0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BAFD2E-31C7-9CA0-5E0F-901494977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5588"/>
            <a:ext cx="8915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GB" altLang="en-US" sz="32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procedure (2)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F61685-79B4-AF3B-1D4E-1439B0647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80644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before, “low sensitivity” means the distributions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</a:t>
            </a: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very close:</a:t>
            </a:r>
          </a:p>
        </p:txBody>
      </p:sp>
      <p:pic>
        <p:nvPicPr>
          <p:cNvPr id="4" name="Picture 2" descr="http://www.pp.rhul.ac.uk/~cowan/temp/Qdist0.gif">
            <a:extLst>
              <a:ext uri="{FF2B5EF4-FFF2-40B4-BE49-F238E27FC236}">
                <a16:creationId xmlns:a16="http://schemas.microsoft.com/office/drawing/2014/main" id="{9C653B58-189D-6CAB-5981-F219EE5A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286000"/>
            <a:ext cx="403225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6FDE464F-1799-AA23-BC19-6499B011A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7" y="1897797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 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FF40443-144A-C743-7112-7887ACA5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2686050"/>
            <a:ext cx="161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  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730331BE-55BA-5C6B-C286-14CD8FF6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4384675"/>
            <a:ext cx="636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7DF27E8-3FD9-F9C7-7F67-C0CBB5F7B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86275"/>
            <a:ext cx="450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9" name="Straight Arrow Connector 13">
            <a:extLst>
              <a:ext uri="{FF2B5EF4-FFF2-40B4-BE49-F238E27FC236}">
                <a16:creationId xmlns:a16="http://schemas.microsoft.com/office/drawing/2014/main" id="{00D30C49-9ECC-4EEA-5621-F764A90D5C1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846513" y="3190875"/>
            <a:ext cx="431800" cy="431800"/>
          </a:xfrm>
          <a:prstGeom prst="straightConnector1">
            <a:avLst/>
          </a:prstGeom>
          <a:noFill/>
          <a:ln w="254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4">
            <a:extLst>
              <a:ext uri="{FF2B5EF4-FFF2-40B4-BE49-F238E27FC236}">
                <a16:creationId xmlns:a16="http://schemas.microsoft.com/office/drawing/2014/main" id="{BB4057CA-FCCF-F7C0-A2D3-A7A26A65B1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62225" y="4846638"/>
            <a:ext cx="1800225" cy="431800"/>
          </a:xfrm>
          <a:prstGeom prst="straightConnector1">
            <a:avLst/>
          </a:prstGeom>
          <a:noFill/>
          <a:ln w="254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8">
            <a:extLst>
              <a:ext uri="{FF2B5EF4-FFF2-40B4-BE49-F238E27FC236}">
                <a16:creationId xmlns:a16="http://schemas.microsoft.com/office/drawing/2014/main" id="{388539A4-4D4C-C377-8895-F8006DBFB25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99974" y="2432784"/>
            <a:ext cx="411475" cy="574675"/>
          </a:xfrm>
          <a:prstGeom prst="straightConnector1">
            <a:avLst/>
          </a:prstGeom>
          <a:noFill/>
          <a:ln w="254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21">
            <a:extLst>
              <a:ext uri="{FF2B5EF4-FFF2-40B4-BE49-F238E27FC236}">
                <a16:creationId xmlns:a16="http://schemas.microsoft.com/office/drawing/2014/main" id="{53309064-CAE0-FE57-BF7C-CB0FF3AECE9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226050" y="4919663"/>
            <a:ext cx="863600" cy="503237"/>
          </a:xfrm>
          <a:prstGeom prst="straightConnector1">
            <a:avLst/>
          </a:prstGeom>
          <a:noFill/>
          <a:ln w="254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1543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D7CDF-3BE6-EB2F-9D98-26EA693F9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35CB49F1-6E07-9B8D-0493-48E32A6A5A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275A00C4-DE9B-A741-1DF7-E663247E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A52A3F95-F711-6480-CA48-76E704EF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2" descr="http://www.pp.rhul.ac.uk/~cowan/temp/Qdist3.gif">
            <a:extLst>
              <a:ext uri="{FF2B5EF4-FFF2-40B4-BE49-F238E27FC236}">
                <a16:creationId xmlns:a16="http://schemas.microsoft.com/office/drawing/2014/main" id="{42CFB795-25BE-A8B3-1D17-67D761BB2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16113"/>
            <a:ext cx="36544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5F28C0F5-AD0E-6AAE-C4A9-146FCFD3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760413"/>
            <a:ext cx="7513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solution (A. Read et al.) is to base the test not 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usual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(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CL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but rather to divide this by 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CL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(one minus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-only hypothesis, i.e.,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B44295-23AF-ABD8-724D-62A6F9BF5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852738"/>
            <a:ext cx="19065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1D52A788-A2F6-8C9B-3279-F2286CC34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2349500"/>
            <a:ext cx="110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Define: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405E509-EE90-CA66-E422-7BCEBBAE0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752975"/>
            <a:ext cx="2709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s+b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if: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44C5F30-89A7-12C8-6C88-2ED787167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689600"/>
            <a:ext cx="11144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9822214D-ABC2-EB06-E959-294BBCAD1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5213350"/>
            <a:ext cx="54546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“effective”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 when the two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become close (prevents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 if sensitivity is low).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8056EC86-0C72-EACC-176A-4409203CE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362" y="2372887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  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1C913DD8-1489-800C-AD42-651B8D4E0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2276475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  </a:t>
            </a: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4E2EA5DF-1F5F-A027-F85D-8D9FE599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929063"/>
            <a:ext cx="15589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8">
            <a:extLst>
              <a:ext uri="{FF2B5EF4-FFF2-40B4-BE49-F238E27FC236}">
                <a16:creationId xmlns:a16="http://schemas.microsoft.com/office/drawing/2014/main" id="{A05039CE-9EA4-4797-A0AC-5F7D3CDD921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129212" y="2997201"/>
            <a:ext cx="504825" cy="215900"/>
          </a:xfrm>
          <a:prstGeom prst="straightConnector1">
            <a:avLst/>
          </a:prstGeom>
          <a:noFill/>
          <a:ln w="254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22">
            <a:extLst>
              <a:ext uri="{FF2B5EF4-FFF2-40B4-BE49-F238E27FC236}">
                <a16:creationId xmlns:a16="http://schemas.microsoft.com/office/drawing/2014/main" id="{50694FB9-6519-5AD1-5621-5D4BF2169BF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23075" y="3105150"/>
            <a:ext cx="431800" cy="215900"/>
          </a:xfrm>
          <a:prstGeom prst="straightConnector1">
            <a:avLst/>
          </a:prstGeom>
          <a:noFill/>
          <a:ln w="254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26">
            <a:extLst>
              <a:ext uri="{FF2B5EF4-FFF2-40B4-BE49-F238E27FC236}">
                <a16:creationId xmlns:a16="http://schemas.microsoft.com/office/drawing/2014/main" id="{C98749DD-BC80-8944-72EA-7C6F65EA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8" y="3933825"/>
            <a:ext cx="9525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CL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28">
            <a:extLst>
              <a:ext uri="{FF2B5EF4-FFF2-40B4-BE49-F238E27FC236}">
                <a16:creationId xmlns:a16="http://schemas.microsoft.com/office/drawing/2014/main" id="{581CFFFD-5E44-8D4B-1B30-4E6B9666D29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70663" y="4221163"/>
            <a:ext cx="1079500" cy="287337"/>
          </a:xfrm>
          <a:prstGeom prst="straightConnector1">
            <a:avLst/>
          </a:prstGeom>
          <a:noFill/>
          <a:ln w="254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29">
            <a:extLst>
              <a:ext uri="{FF2B5EF4-FFF2-40B4-BE49-F238E27FC236}">
                <a16:creationId xmlns:a16="http://schemas.microsoft.com/office/drawing/2014/main" id="{64BE915A-0A53-79D0-DB72-3378DBC4B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3789363"/>
            <a:ext cx="936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1-CL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</a:p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7" name="Straight Arrow Connector 30">
            <a:extLst>
              <a:ext uri="{FF2B5EF4-FFF2-40B4-BE49-F238E27FC236}">
                <a16:creationId xmlns:a16="http://schemas.microsoft.com/office/drawing/2014/main" id="{65763650-4C70-F18A-BA16-5EEBA22566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7538" y="4437063"/>
            <a:ext cx="1439862" cy="287337"/>
          </a:xfrm>
          <a:prstGeom prst="straightConnector1">
            <a:avLst/>
          </a:prstGeom>
          <a:noFill/>
          <a:ln w="254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2">
            <a:extLst>
              <a:ext uri="{FF2B5EF4-FFF2-40B4-BE49-F238E27FC236}">
                <a16:creationId xmlns:a16="http://schemas.microsoft.com/office/drawing/2014/main" id="{B59407CD-69AE-B625-ED2F-3FC4A4FF3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915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GB" altLang="en-US" sz="32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procedure (3)</a:t>
            </a:r>
          </a:p>
        </p:txBody>
      </p:sp>
    </p:spTree>
    <p:extLst>
      <p:ext uri="{BB962C8B-B14F-4D97-AF65-F5344CB8AC3E}">
        <p14:creationId xmlns:p14="http://schemas.microsoft.com/office/powerpoint/2010/main" val="190726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349BF-BBF4-0AFF-8A51-D457BEFA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E83CD820-2B6B-587F-E8B7-713BD7FDE2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C3AA587E-D914-C6AF-BF4C-CDBB2E2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888A4C8F-0FCC-7301-3807-70EBBEE3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ADDF8A1-285B-7622-C48F-91B9693FE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915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Feldman-Cousins unified intervals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AB3FFA11-6F06-159B-AB48-431B5D8EF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4582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initial motivation for Feldman-Cousins (unified) confidence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intervals was to eliminate null intervals.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F-C limits are based on a likelihood ratio for a test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respect to the alternative consisting of all other allowed values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(not just, say, lower values).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interval’s upper edge is higher than the limit from the one-sided test, and lower values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be excluded as well.  A substantial downward fluctuation in the data gives a low (but nonzero) limit.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means that when a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excluded, it is because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probability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data to fluctuate either high or low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manner corresponding to less compatibility as measured by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ratio.</a:t>
            </a:r>
          </a:p>
        </p:txBody>
      </p:sp>
    </p:spTree>
    <p:extLst>
      <p:ext uri="{BB962C8B-B14F-4D97-AF65-F5344CB8AC3E}">
        <p14:creationId xmlns:p14="http://schemas.microsoft.com/office/powerpoint/2010/main" val="99166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A2E9D-DAB9-1A21-EBAE-A7DEDEBA6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22D47731-6609-3608-36B4-DF9DB3A72A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AF6B195F-255F-C7E9-281C-B60482FF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8D6ACF11-748D-D4ED-FED8-19D6D6E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E34B90A-3103-A74B-B3F1-9864F8B82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Power Constrained Limits (PCL)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42434A9-4BC5-E0D6-0E67-9287C3823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4648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7363E159-590F-A7D6-EB93-ED46A86F5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933450"/>
            <a:ext cx="836612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criticized because the coverage probability of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is greater than the nominal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1 -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an amount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 not readily apparent (but can be computed).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we have proposed an alternative method for protecting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against exclusion with little/no sensitivity, by regarding a value of</a:t>
            </a:r>
          </a:p>
          <a:p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excluded if: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1AFC818-FD41-E534-3F3E-C6861FFB4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76070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the measure of sensitivity is the power of the test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respect to the alternative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78DE4A04-5A62-FA8B-38BF-48C9B63A2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78533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D7D6C3-CB90-6202-327A-F0B7F2225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229600" cy="1143000"/>
          </a:xfrm>
          <a:prstGeom prst="rect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81857-9516-90CE-0F53-5E663CBA0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9DA6547F-A748-0D36-C012-AA40F7E476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EF4655F0-42CA-56F1-8B93-0DCB9453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428FEF04-9485-0808-47A8-50BC3FDA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C24120-D7F7-E8C2-43D0-604AF2900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Constructing PCL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1B9AAAE-3A8E-4067-24BE-3D80F47FD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2895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8A5F6A57-11AF-C272-6A83-4ED92F37E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990600"/>
            <a:ext cx="835574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compute the distribution under assumption of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background-only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hypothesis of the “usual” upper limit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no power constraint.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power of a test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respect to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fraction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that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excluded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A27E448-8E0B-5224-B40C-99AD403F8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435600"/>
            <a:ext cx="2781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785004EA-C760-9D0F-21AB-F1F220962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76231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smallest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such that the power is at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equal to the threshold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Power-Constrained Limit is:</a:t>
            </a:r>
          </a:p>
        </p:txBody>
      </p:sp>
    </p:spTree>
    <p:extLst>
      <p:ext uri="{BB962C8B-B14F-4D97-AF65-F5344CB8AC3E}">
        <p14:creationId xmlns:p14="http://schemas.microsoft.com/office/powerpoint/2010/main" val="196494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EF2BC-F319-1077-FDF2-9AD869870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EAADE6D7-055F-19E3-CD9F-2FC1B21661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BA874F6C-CEF0-D139-E445-6A44AF608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5DCAC8D3-17F0-722D-695D-86E687C5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229FEF2-3DAB-1307-27BE-D0FE1E381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9388"/>
            <a:ext cx="89154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PCL for upper limit with Gaussian measurement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E4D11ED-63C9-4CCD-2300-2B185387A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473200"/>
            <a:ext cx="2832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BE8B5FF8-DD55-D2AC-3DC9-E6FF52D77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66800"/>
            <a:ext cx="7026275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4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goal is to set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critical region for test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85BB9ED-BCCC-ACA9-5537-1077AA8CD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008438"/>
            <a:ext cx="3060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3807662E-AFC7-103C-E29D-F850BF9C7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008438"/>
            <a:ext cx="510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(unconstrained) upper limit: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61CF1F17-8455-3738-4141-C5AC01CCEE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876125"/>
              </p:ext>
            </p:extLst>
          </p:nvPr>
        </p:nvGraphicFramePr>
        <p:xfrm>
          <a:off x="1682750" y="1162050"/>
          <a:ext cx="21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900" imgH="342900" progId="Equation.DSMT4">
                  <p:embed/>
                </p:oleObj>
              </mc:Choice>
              <mc:Fallback>
                <p:oleObj name="Equation" r:id="rId4" imgW="215900" imgH="342900" progId="Equation.DSMT4">
                  <p:embed/>
                  <p:pic>
                    <p:nvPicPr>
                      <p:cNvPr id="24585" name="Object 2">
                        <a:extLst>
                          <a:ext uri="{FF2B5EF4-FFF2-40B4-BE49-F238E27FC236}">
                            <a16:creationId xmlns:a16="http://schemas.microsoft.com/office/drawing/2014/main" id="{459CC8EB-129D-95C4-9CAA-8C6B0208F4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162050"/>
                        <a:ext cx="215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9">
            <a:extLst>
              <a:ext uri="{FF2B5EF4-FFF2-40B4-BE49-F238E27FC236}">
                <a16:creationId xmlns:a16="http://schemas.microsoft.com/office/drawing/2014/main" id="{A7B71F30-19D2-05AB-7A62-7A9BD8F3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2581275"/>
            <a:ext cx="3927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inverse of standard Gaussian cumulative distribution</a:t>
            </a:r>
          </a:p>
        </p:txBody>
      </p:sp>
      <p:cxnSp>
        <p:nvCxnSpPr>
          <p:cNvPr id="9" name="Straight Arrow Connector 18">
            <a:extLst>
              <a:ext uri="{FF2B5EF4-FFF2-40B4-BE49-F238E27FC236}">
                <a16:creationId xmlns:a16="http://schemas.microsoft.com/office/drawing/2014/main" id="{66651A3B-938F-F4C4-0FB8-8FF0A25A320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242844" y="2212181"/>
            <a:ext cx="407988" cy="276225"/>
          </a:xfrm>
          <a:prstGeom prst="straightConnector1">
            <a:avLst/>
          </a:prstGeom>
          <a:noFill/>
          <a:ln w="254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2188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B3CE7-BF4C-D44E-7B50-E257E8975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A8CCA01F-720A-30D8-A60C-962DF3D8971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3DBCEF31-6E7D-631B-67A9-4BF80A51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672B9C3F-426C-42CA-796C-72A8C893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1851896-45C6-D2EF-75BB-8AC8AEFF7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BF1B0CA-DB65-5495-681F-954F82CA5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14413"/>
            <a:ext cx="8116888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from inversion of a test (review)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problem of spurious exclusion and previous solutions (CLs)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Constrained Limits (PCL)  (see 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CCGV arXiv:1105.3166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PCL for upper limit based on a Gaussian measurement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upper limit and choice of minimum power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of nuisance parameters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 concerning negatively biased relevant subsets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and conclusions</a:t>
            </a:r>
          </a:p>
          <a:p>
            <a:pPr>
              <a:spcAft>
                <a:spcPts val="12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59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DF6AD-6725-F18D-E521-FA4A9454B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AEA02451-3708-222B-3601-D8C5F046601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41D152C3-8CEA-8E2F-D4EA-B93845C4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6530FA25-A166-2002-9F4B-D4F84AD4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EE27C449-4203-8891-38C5-6E708B96C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293938"/>
            <a:ext cx="43434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12144-A289-62B0-2DBC-53BF803D2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3188"/>
            <a:ext cx="8915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</a:t>
            </a:r>
            <a:r>
              <a:rPr lang="en-US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l-GR" altLang="en-US" sz="32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l-GR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Gaussian measurement 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49D5F274-6E2F-4E58-8738-F69D4F93C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775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FB8BD7EA-8B95-E6D5-19C2-6BC7A092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44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power of the test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respect to the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alternative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is: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F1130570-485D-CB2C-D2A3-BB255BC07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447800"/>
            <a:ext cx="2921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28AE29B1-58BB-45B9-C105-A33F89114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5" y="2632593"/>
            <a:ext cx="3049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Gaussian</a:t>
            </a:r>
          </a:p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</a:t>
            </a:r>
          </a:p>
        </p:txBody>
      </p:sp>
      <p:cxnSp>
        <p:nvCxnSpPr>
          <p:cNvPr id="8" name="Straight Arrow Connector 18">
            <a:extLst>
              <a:ext uri="{FF2B5EF4-FFF2-40B4-BE49-F238E27FC236}">
                <a16:creationId xmlns:a16="http://schemas.microsoft.com/office/drawing/2014/main" id="{82AB5401-3D8C-3A30-3B58-52C8C9B062F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549900" y="2346326"/>
            <a:ext cx="496887" cy="138112"/>
          </a:xfrm>
          <a:prstGeom prst="straightConnector1">
            <a:avLst/>
          </a:prstGeom>
          <a:noFill/>
          <a:ln w="254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4982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BD6E1-3149-ACD2-4811-8631B6B28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ABFFAB8D-1A3E-B3A1-815F-DA129BBE2E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DE8B0E4B-42C0-B4E8-0333-D8E3E3F2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39871D9D-EAE2-877E-4045-2064C45C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F230B53-05DE-80C6-221D-397B86111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388"/>
            <a:ext cx="8763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Spurious exclusion when </a:t>
            </a:r>
            <a:r>
              <a:rPr lang="el-GR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fluctuates down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6CC2F9C-BF87-CCB6-C7F7-2636FE55E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9638"/>
            <a:ext cx="4745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Requiring the power be at least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1131DAB-0D6B-B492-18F1-90F5F28D8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511300"/>
            <a:ext cx="3759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6933B4DB-E704-1B7C-A201-4CA99440D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362200"/>
            <a:ext cx="688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implies that the smallest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which one is sensitive is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89F8E847-3708-51F0-4ABE-809D97434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048000"/>
            <a:ext cx="48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76EC712B-423D-3309-DD32-3D99B5B09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24400"/>
            <a:ext cx="2286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1FED8DB2-CFEC-4E15-486C-E50A4C782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810000"/>
            <a:ext cx="76284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one were to use the unconstrained limit, values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or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be excluded if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2503709-C69F-F62E-F437-19F76C3E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76200"/>
            <a:ext cx="60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l-GR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^</a:t>
            </a:r>
            <a:endParaRPr lang="en-GB" altLang="en-US" sz="28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7FAA33A2-7254-F967-C053-64C5AA469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5486400"/>
            <a:ext cx="7589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one excludes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the unconstrained limit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fluctuates too far downward.</a:t>
            </a:r>
          </a:p>
        </p:txBody>
      </p:sp>
    </p:spTree>
    <p:extLst>
      <p:ext uri="{BB962C8B-B14F-4D97-AF65-F5344CB8AC3E}">
        <p14:creationId xmlns:p14="http://schemas.microsoft.com/office/powerpoint/2010/main" val="2850465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5F8A4-1EEA-9F2C-7B0E-8A220F89C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8E53FC64-F71E-DE6B-5827-74E9630EAA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269D8AF9-4473-D04B-63E7-011F67FF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C2AC019E-F7E5-09BD-0E49-37BA1F2B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9536462-D00F-967D-A1CA-BE7399C7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1788"/>
            <a:ext cx="8763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minimum power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FF18BF3D-4D67-8BAC-6C03-8E31AE1D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1066800"/>
            <a:ext cx="8328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convention.  Formally it should be large relative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(5%).   Earlier we have proposed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4AED5F9-D1BC-9D28-E93C-ABFB2B84B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2006600"/>
            <a:ext cx="2400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A5397473-1C14-72B1-21A5-EEA297EB6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2070100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43B41EB1-1962-7CCA-31CA-8DDFF1A7A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2589213"/>
            <a:ext cx="8224837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in Gaussian example this means that one applies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constraint if the observed limit fluctuates down by one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the distribution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often roughly Gaussian, so we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this a “1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(downward) fluctuation and use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0.16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regardless of the exact distribution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Gaussian example, this gives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0.64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the lowest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 is similar to the intrinsic resolution of the measurement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84636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55F7-9D62-7F27-E9BA-15BFEC8A9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DFE074D2-281C-9AA0-4461-456FEA6F1B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0A124FB7-8ED9-6CA4-4E7A-CE2B15E2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2E8482E8-F74B-AB55-0C29-65DC5ABF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717AF0-7295-CA38-2ADF-F1D303CDC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3675"/>
            <a:ext cx="843438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limits for Gaussian problem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3F85D6E-5154-E7B3-67C1-F4B74CDCD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054100"/>
            <a:ext cx="5943600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867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34B8C-0AA0-EED0-1F88-1CA2378D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3F2FD885-0AC9-20E7-4F48-2099BAFFA42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E5D65B16-5D98-B415-5007-6C599BC7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61893DE8-F735-CB6B-D5FB-6400E856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7F778213-4739-168D-C491-BB1C43BF8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03313"/>
            <a:ext cx="5897562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6665E6-CF20-A66A-EDB9-F72A9EE4F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2400"/>
            <a:ext cx="8434387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for Gaussian problem</a:t>
            </a:r>
          </a:p>
        </p:txBody>
      </p:sp>
    </p:spTree>
    <p:extLst>
      <p:ext uri="{BB962C8B-B14F-4D97-AF65-F5344CB8AC3E}">
        <p14:creationId xmlns:p14="http://schemas.microsoft.com/office/powerpoint/2010/main" val="2997527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558B3-C085-78D4-0DF3-397CE63A5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9519151D-1809-1D57-9038-BB009C72DD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A9CC7458-DE14-0C78-C963-64DFD823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AD77B740-7397-E5B3-5515-576D88FA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FF07490-0AA2-0E50-3869-0EAC4272C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PCL as a function of, e.g., 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GB" altLang="en-US" sz="32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BF283DD-D84C-688A-1892-CC834D09C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5511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9F190CB-33E8-8376-A0D0-584B2E485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390900"/>
            <a:ext cx="636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PCL</a:t>
            </a:r>
          </a:p>
        </p:txBody>
      </p:sp>
      <p:cxnSp>
        <p:nvCxnSpPr>
          <p:cNvPr id="5" name="Straight Arrow Connector 13">
            <a:extLst>
              <a:ext uri="{FF2B5EF4-FFF2-40B4-BE49-F238E27FC236}">
                <a16:creationId xmlns:a16="http://schemas.microsoft.com/office/drawing/2014/main" id="{E952D102-F42D-AF53-3895-45F58CB4C4B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419600" y="3352800"/>
            <a:ext cx="1828800" cy="342900"/>
          </a:xfrm>
          <a:prstGeom prst="straightConnector1">
            <a:avLst/>
          </a:prstGeom>
          <a:noFill/>
          <a:ln w="1905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13">
            <a:extLst>
              <a:ext uri="{FF2B5EF4-FFF2-40B4-BE49-F238E27FC236}">
                <a16:creationId xmlns:a16="http://schemas.microsoft.com/office/drawing/2014/main" id="{87CEBAD8-CBC4-4812-8C68-C92C09CEC30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876800" y="2781300"/>
            <a:ext cx="1371600" cy="914400"/>
          </a:xfrm>
          <a:prstGeom prst="straightConnector1">
            <a:avLst/>
          </a:prstGeom>
          <a:noFill/>
          <a:ln w="1905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16">
            <a:extLst>
              <a:ext uri="{FF2B5EF4-FFF2-40B4-BE49-F238E27FC236}">
                <a16:creationId xmlns:a16="http://schemas.microsoft.com/office/drawing/2014/main" id="{3B89F3D5-0C91-DD9D-0D77-7B6E6118A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4267200"/>
            <a:ext cx="24934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power below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threshold; do not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exclude.</a:t>
            </a:r>
          </a:p>
        </p:txBody>
      </p:sp>
      <p:cxnSp>
        <p:nvCxnSpPr>
          <p:cNvPr id="8" name="Straight Arrow Connector 13">
            <a:extLst>
              <a:ext uri="{FF2B5EF4-FFF2-40B4-BE49-F238E27FC236}">
                <a16:creationId xmlns:a16="http://schemas.microsoft.com/office/drawing/2014/main" id="{4D188CE3-0B23-90F9-9398-78399C4646B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419600" y="3733800"/>
            <a:ext cx="1752600" cy="762000"/>
          </a:xfrm>
          <a:prstGeom prst="straightConnector1">
            <a:avLst/>
          </a:prstGeom>
          <a:noFill/>
          <a:ln w="1905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59895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1C5-CAB7-2466-68C6-FC3EF693B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30EDB72E-062A-E989-4591-3F3632E6D4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A014BEA9-DAF7-17CE-E3D4-72ECC169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77D1DBA5-F777-D870-69F9-199AAF50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15ACB51-B387-1FC1-F940-128B918DB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409575"/>
            <a:ext cx="74628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reasons to consider increasing </a:t>
            </a:r>
            <a:r>
              <a:rPr lang="en-US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32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4BFD192-94A7-BE14-47A9-851805780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6" y="990600"/>
            <a:ext cx="8410574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supposed to be “substantially” greater than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(5%).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16%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fine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95%,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ever want </a:t>
            </a:r>
          </a:p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90%,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16% is not “large” compared to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10%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0.28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starts to look small relative to the intrinsic resolution of the measurement.  Not an issue if we stick to 95% CL.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PCL with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16%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often substantially lower than CLs.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because of the conservatism of CLs (see coverage).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goal is not to get a lower limit per se, rather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 a test with higher power in those regions where one feels there is enough sensitivity to justify exclusion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allow for easy communication of coverage (95% for </a:t>
            </a:r>
            <a:r>
              <a:rPr lang="el-GR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bg2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bg2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100% otherwise).</a:t>
            </a:r>
          </a:p>
        </p:txBody>
      </p:sp>
    </p:spTree>
    <p:extLst>
      <p:ext uri="{BB962C8B-B14F-4D97-AF65-F5344CB8AC3E}">
        <p14:creationId xmlns:p14="http://schemas.microsoft.com/office/powerpoint/2010/main" val="401833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898C2-F24E-199B-3B47-B449DC238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DBD30F6A-5BE5-519B-F742-72496E3EBA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B48572D2-8211-185B-048C-05A0D6BA2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F914921F-3298-D611-E677-B6B309CF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B79CB0-EAF4-71D3-6144-2E9B001F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286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Aggressive conservatism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5525FA9-ECE8-BB67-8303-59D300021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917575"/>
            <a:ext cx="852470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could be that owing to practical constraints, certain systematic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uncertainties are over-estimated in an analysis; this could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justified by wanting to be conservative.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consequence of this will be that the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±1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sigma bands of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unconstrained limit are broader than they otherwise would be.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unconstrained limit fluctuates low, it could be that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PCL limit, constrained at the -1sigma band, is lower than it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be had the systematics been estimated correctly.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conservative = aggressive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power constraint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at 50%, then by inflating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systematics the median of the unconstrained limit is expected to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 less, and in any case upwards, i.e., it will lead to a less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limit (as one would expect from “conservatism”).</a:t>
            </a:r>
          </a:p>
        </p:txBody>
      </p:sp>
    </p:spTree>
    <p:extLst>
      <p:ext uri="{BB962C8B-B14F-4D97-AF65-F5344CB8AC3E}">
        <p14:creationId xmlns:p14="http://schemas.microsoft.com/office/powerpoint/2010/main" val="1520753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73077-CA43-018F-B664-ADFF17193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7350D96A-3483-960D-C24B-67137C52B0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905A968C-35C4-8D46-0D58-0CC10130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9A308243-200A-C630-7BFB-BA2C37F8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1878106-D0EA-B1C9-DA0A-C8E0155A9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048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further considerations 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7834C9BC-3EB0-4E65-98C6-9705836B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54088"/>
            <a:ext cx="8423011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Obtaining PCL requires the distribution of unconstrained limits,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which one finds the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(16%, 50%) percentile.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some analyses this can entail calculational issues that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expected to be less problematic for 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50% than for 16%.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Analysts produce anyway the median limit, even in absence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error bands, so with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50%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burden on the analyst is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somewhat (but one would still want the error bands).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therefore recently proposed moving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50%.</a:t>
            </a:r>
          </a:p>
        </p:txBody>
      </p:sp>
    </p:spTree>
    <p:extLst>
      <p:ext uri="{BB962C8B-B14F-4D97-AF65-F5344CB8AC3E}">
        <p14:creationId xmlns:p14="http://schemas.microsoft.com/office/powerpoint/2010/main" val="4208030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731C-34A6-76FF-6395-59546CA49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932AD9F9-E0B2-EC4C-B10B-25E04FAEAB9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BA982EA7-7262-0152-48FF-055DAA1A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98135263-D347-E3B1-D1CF-2FF36628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BD1A7A6-E52B-FF77-43A1-C89ECBF6E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1838"/>
            <a:ext cx="8442325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5A740C-20DA-82FA-4F81-A07AF0B16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8600"/>
            <a:ext cx="7615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PCL with 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GB" altLang="en-US" sz="32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0.16, 0.50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(and other limits)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53B3FD1-7D5E-E16C-1E2E-3C0B507E4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83296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50%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power constraint is applied half the time.  </a:t>
            </a:r>
          </a:p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somewhat contrary to the original spirit of preventing a</a:t>
            </a:r>
          </a:p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“lucky” fluctuation from leading to a limit that is small compared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intrinsic resolution of the measurement.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PCL still lower than CLs most of the time (e.g.,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-0.4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8803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43E17-F7A4-1661-BDEF-85BB1F5AB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769B44E9-BF81-D662-8944-1B8317F83C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0B92927F-EC14-8E3B-7A40-96DBA770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D35E1192-02C9-8644-1916-3C11F4EF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64B52AA-82B3-43DA-5EB8-1D824F8F0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9575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Reminder about statistical tests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363012FA-9118-A06F-4B56-C3024663B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143000"/>
            <a:ext cx="840581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test of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proportional to cross section.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of measurement is a set of numbers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altLang="en-US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define test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specify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such that probability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∈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greater than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478A1A07-228C-E6E2-DAF6-37D5C4337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29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07377D79-679A-4593-EE46-EF1193DF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8024248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(Must use inequality since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be discrete, so there may not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 a subset of the data space with probability of exactly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use, e.g.,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0.05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observe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∈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reject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3012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0C57D-93A5-5608-985D-FFE243FF6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F4E29382-1288-288B-BDFA-C0EECC1EB5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24EDCAD5-ABD8-9000-EE00-01933FDE1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2ACF3BA9-A931-129A-814E-5F92659C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EEE954A-2351-E361-2FBC-E4370C19A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286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Treatment of nuisance parameters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A1FF14C-2E0F-815C-51BE-85D331F93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3429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most problems, the data distribution is not uniquely specified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contains nuisance parameters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makes it more difficult to construct an (unconstrained)</a:t>
            </a:r>
          </a:p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with correct coverage probability for all values of </a:t>
            </a:r>
            <a:r>
              <a:rPr lang="el-GR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sometimes approximate methods used (“profile construction”).</a:t>
            </a:r>
            <a:endParaRPr lang="el-GR" alt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importantly for PCL, the power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depend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which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use to define the power?</a:t>
            </a:r>
          </a:p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the power represents the probability to reject </a:t>
            </a:r>
            <a:r>
              <a:rPr lang="el-GR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the</a:t>
            </a:r>
          </a:p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value is </a:t>
            </a:r>
            <a:r>
              <a:rPr lang="el-GR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bg2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find the distribution of </a:t>
            </a:r>
            <a:r>
              <a:rPr lang="el-GR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bg2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take the </a:t>
            </a:r>
          </a:p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of </a:t>
            </a:r>
            <a:r>
              <a:rPr lang="el-GR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best agree with the data for </a:t>
            </a:r>
            <a:r>
              <a:rPr lang="el-GR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BAEA61E-A288-B2D1-5BE8-A2BC1F7BA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3" y="4533153"/>
            <a:ext cx="558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EB1A0DB4-5F17-0892-C1E5-FDC15C0ED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48250"/>
            <a:ext cx="8410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seem counterintuitive, since the measure of sensitivity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depends on the data.  We are simply using the data to choose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most appropriate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where we quote the power.</a:t>
            </a:r>
          </a:p>
        </p:txBody>
      </p:sp>
    </p:spTree>
    <p:extLst>
      <p:ext uri="{BB962C8B-B14F-4D97-AF65-F5344CB8AC3E}">
        <p14:creationId xmlns:p14="http://schemas.microsoft.com/office/powerpoint/2010/main" val="70836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D2C7F-1855-B5D8-227D-12DBAF18C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44BD8892-25C3-B7F0-6D0E-2346CF4611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F4729245-9CF2-3D43-BC08-B8A118D3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ABD70A2C-C165-AB76-D24D-20DA368F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924416D-B2C0-6C0B-BFB7-0026F422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286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Negatively Biased Relevant Subsets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A93C8D43-62C9-82D1-2812-5F61F2A1D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32167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Gauss(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σ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use this to find limit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find the conditional probability for the limit to cover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some restricted range, e.g.,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some constant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conditional coverage probability may be greater or less than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different values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value of which is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unkown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suppose that the conditional coverage is less than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The region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where this is true is a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Negatively  Biased Relevant Subset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studies by Bob Cousins (CMS) and</a:t>
            </a:r>
          </a:p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Ofer </a:t>
            </a:r>
            <a:r>
              <a:rPr lang="en-US" altLang="en-US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Vitells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(ATLAS) related to earlier publications,</a:t>
            </a:r>
          </a:p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especially, R. Buehler, Ann. Math. Sci., 30 (4) (1959) 845.</a:t>
            </a:r>
          </a:p>
        </p:txBody>
      </p:sp>
    </p:spTree>
    <p:extLst>
      <p:ext uri="{BB962C8B-B14F-4D97-AF65-F5344CB8AC3E}">
        <p14:creationId xmlns:p14="http://schemas.microsoft.com/office/powerpoint/2010/main" val="778584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B0535-84B1-9272-6421-7A199FB71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1BF0C412-7EAA-8519-440A-049CC10CC7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8E18D9AB-F81F-05AF-E3B1-3C2A4233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984C1229-46AD-FC83-82A4-A06A23F6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797DB67-698B-8B06-3DDD-A56415154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286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Betting Games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D2878B5-7C80-4B76-EA48-DE9A45629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762000"/>
            <a:ext cx="8882062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what’s wrong if the limit procedure has NBRS?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you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construct the confidence interval and assert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an interval thus constructed covers the true value of the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with probability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means you should be willing to accept a bet at odds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: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the interval covers the true parameter value.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your opponent accepts the bet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in the NBRS, and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declines the bet otherwise.  On average, you lose, regardless of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true (and unknown)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“naive” unconstrained limit, if your opponent only accepts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bet when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–1.64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(all values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excluded) you always lose!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(Recall the unconstrained limit based on the likelihood ratio never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excludes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if that value is true, you do not lose.)</a:t>
            </a:r>
          </a:p>
        </p:txBody>
      </p:sp>
    </p:spTree>
    <p:extLst>
      <p:ext uri="{BB962C8B-B14F-4D97-AF65-F5344CB8AC3E}">
        <p14:creationId xmlns:p14="http://schemas.microsoft.com/office/powerpoint/2010/main" val="2848816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99A3A-21D5-2865-B967-10468BB93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EF99C8B2-237F-33A5-1D4F-41053D112B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B7A204A4-3EB7-E773-3727-97DD8447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BD570A3-4DD1-9FDA-2E21-F7E1EE8C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49692769-EBE9-DAE6-A143-3591D781B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119438"/>
            <a:ext cx="375443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457345-D1B1-D1B0-1A22-C149EF4E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"/>
            <a:ext cx="74945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NBRS for unconstrained upper limit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73A1D4D-DB4A-9E21-29D2-0C26A3E3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24200"/>
            <a:ext cx="3886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less than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1-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Negatively biased relevant subsets.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never excluded for unconstrained limit based on likelihood-ratio test, so at that point coverage = 100%, hence no NBRS.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7A1D614-FE14-4683-C6D3-00423A16E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752600"/>
            <a:ext cx="4737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88ED9EFA-E14D-B06B-95B9-B81842720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09625"/>
            <a:ext cx="7723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unconstrained upper limit (i.e.,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en-US" altLang="en-US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the conditional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for the limit to cover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is: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486CA06E-F946-64AC-2086-54C2FFC07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078163"/>
            <a:ext cx="113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1 -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endParaRPr lang="en-US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26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0D6EB-FA06-752E-DE76-679A4347D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973618D2-3A68-3262-8611-0005822E122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C571719D-625C-4F82-A004-2C8645C0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7CD07BB6-764F-031E-6A19-F1A123A6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2C68717C-E60A-F255-B4E7-0FA0F72F6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3149600"/>
            <a:ext cx="367665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8CE353-1E1C-072F-5CCE-FD7A8127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"/>
            <a:ext cx="74945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(Adapted) NBRS for PCL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83AF681-D69F-791B-5A12-1FB0B4733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1650"/>
            <a:ext cx="3886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goes to 100% for   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&lt;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no NBRS.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one does not have max conditional coverage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 1−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min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(“adapted conditional coverage”).  But if one conditions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 limit would satisfy this.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D4C7FEA-7399-DF51-61B0-D1DE9DC7C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09625"/>
            <a:ext cx="786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PCL, the conditional probability to cover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is: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2A3AA7CE-0DB4-05D3-43FF-9442F85F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3105150"/>
            <a:ext cx="1063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−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B70252CF-2384-12F9-1BB6-20AD7F23B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408113"/>
            <a:ext cx="5943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801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A2801-68DA-4A7D-3B77-9841A4B96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4B9A9D6B-138C-D027-919B-49067C6B65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5FF3D5D8-7A91-0358-3428-F88F912BB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A7B7D7C2-6F82-39F4-3DCC-081A3DBB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4443055-7B71-91A6-4DC2-A0EDF61E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69875"/>
            <a:ext cx="74945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Conditional coverage for </a:t>
            </a:r>
            <a:r>
              <a:rPr lang="en-GB" sz="3200" kern="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CLs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, F-C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D28418D-74EF-1FC5-37F5-BEF57A796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566863"/>
            <a:ext cx="84328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306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39A01-80FD-12C1-57E9-5434B85E3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F56B49E2-8192-8239-0EFF-D02A6DF7648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3E972494-FABC-AAED-B52B-6571A796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5B4E2775-B789-4B5C-C7B1-C831CE75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291B0D-F14B-4EE9-4BC1-46F763952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762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Summary and conclusions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381DDD2-0F74-0053-F195-C04989380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1038"/>
            <a:ext cx="8657306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“usual” confidence limit, a large downward fluctuation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lead to exclusion of parameter values to which one has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 or no sensitivity (will happen 5% of the time).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PCL solves this problem by separating the parameter space into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regions within which one has/hasn’t sufficient sensitivity as given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probability to reject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background-only model is true.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Recommendation for ATLAS:  power </a:t>
            </a:r>
            <a:r>
              <a:rPr lang="en-US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baseline="-25000" dirty="0">
                <a:solidFill>
                  <a:schemeClr val="bg2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bg2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bg2"/>
                </a:solidFill>
                <a:cs typeface="Times New Roman" panose="02020603050405020304" pitchFamily="18" charset="0"/>
              </a:rPr>
              <a:t>) ≥ 0.5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region with sufficient sensitivity, an upper limit can be set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one-sided test (highest power) and exact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important to report both the constrained and unconstrained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limits, so one can see where the power constraint comes into play.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 easily adapted to problems with nuisance parameters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(quote power at estimated values of nuisance parameters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124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282DB-E05F-848C-B8FA-EB1FAD454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8879CB7F-E6B2-AA34-FEEE-913F5E4CA2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2D819DE7-BE94-929E-BC17-81756A07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60ABABD6-FA3D-74A3-36C2-A9A3627B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8D917C2-A49C-64C0-F15D-CF5AAFD6C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Test statistics and </a:t>
            </a:r>
            <a:r>
              <a:rPr lang="en-GB" sz="3200" i="1" kern="0" dirty="0" err="1">
                <a:solidFill>
                  <a:srgbClr val="0070C0"/>
                </a:solidFill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CCC46B6B-978F-7BD7-37EF-6E1F61135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914400"/>
            <a:ext cx="868442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construct a test statistic,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reflects the level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agreement between the data and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examples of statistics based on profile likelihood ratio, see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CCGV  EPJC 71 (2011) 1554, arXiv:1007.1727 (the “Asimov” paper).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such that higher values represent increasing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incompatibility with the data, so that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is: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74E6CDF-FB4D-0423-F2A3-0B3F8B90C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84600"/>
            <a:ext cx="2997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4015EA75-BD9F-C9C7-7EA7-8A14AE4C9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86438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formulation of test:  reject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66C1428-5CD0-EFA6-FF24-46D16F5A2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5105400"/>
            <a:ext cx="2817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 of </a:t>
            </a:r>
            <a:r>
              <a:rPr lang="en-US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chemeClr val="bg2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assuming </a:t>
            </a:r>
            <a:r>
              <a:rPr lang="el-GR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μ</a:t>
            </a:r>
            <a:endParaRPr lang="en-US" altLang="en-US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E82843F-63D9-5225-4258-BE6709079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13" y="5105400"/>
            <a:ext cx="2744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 value of </a:t>
            </a:r>
            <a:r>
              <a:rPr lang="en-US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chemeClr val="bg2"/>
                </a:solidFill>
                <a:cs typeface="Times New Roman" panose="02020603050405020304" pitchFamily="18" charset="0"/>
              </a:rPr>
              <a:t>μ</a:t>
            </a:r>
            <a:endParaRPr lang="en-US" alt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13">
            <a:extLst>
              <a:ext uri="{FF2B5EF4-FFF2-40B4-BE49-F238E27FC236}">
                <a16:creationId xmlns:a16="http://schemas.microsoft.com/office/drawing/2014/main" id="{74D44275-D8C7-F015-3644-ACD53373B3F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838700" y="4610100"/>
            <a:ext cx="457200" cy="381000"/>
          </a:xfrm>
          <a:prstGeom prst="straightConnector1">
            <a:avLst/>
          </a:prstGeom>
          <a:noFill/>
          <a:ln w="1905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16">
            <a:extLst>
              <a:ext uri="{FF2B5EF4-FFF2-40B4-BE49-F238E27FC236}">
                <a16:creationId xmlns:a16="http://schemas.microsoft.com/office/drawing/2014/main" id="{4F23F098-CF7C-DBD8-26C9-628677A522C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390900" y="4762500"/>
            <a:ext cx="381000" cy="304800"/>
          </a:xfrm>
          <a:prstGeom prst="straightConnector1">
            <a:avLst/>
          </a:prstGeom>
          <a:noFill/>
          <a:ln w="1905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7725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CFCCD-05FC-3A8C-80C1-6B798E89A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F5492273-0BC8-205C-5376-66EE218648D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5E61F2A0-9194-FAC8-F51D-1472BB18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285212D6-CD09-BFBE-DA72-EB967B2B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948F41A-E512-EDF4-BFD1-AD8B88D0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331788"/>
            <a:ext cx="74945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Confidence interval from inversion of a test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519C907-3EE6-BF5F-9BA5-CCD9D318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73150"/>
            <a:ext cx="856708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a test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all values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values that are not rejected constitute a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confidence level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will by construction contain the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true value of </a:t>
            </a:r>
            <a:r>
              <a:rPr lang="el-GR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probability of at least </a:t>
            </a:r>
            <a:r>
              <a:rPr lang="en-US" altLang="en-US" dirty="0">
                <a:solidFill>
                  <a:schemeClr val="bg2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Can give upper limit </a:t>
            </a:r>
            <a:r>
              <a:rPr lang="el-GR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bg2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the largest value of </a:t>
            </a:r>
            <a:r>
              <a:rPr lang="el-GR" altLang="en-US" i="1" dirty="0">
                <a:solidFill>
                  <a:schemeClr val="bg2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not rejected, i.e., the upper edge of the confidence interval.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(and limit) depend on the choice of the test, which is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based on considerations of power.</a:t>
            </a:r>
          </a:p>
        </p:txBody>
      </p:sp>
    </p:spTree>
    <p:extLst>
      <p:ext uri="{BB962C8B-B14F-4D97-AF65-F5344CB8AC3E}">
        <p14:creationId xmlns:p14="http://schemas.microsoft.com/office/powerpoint/2010/main" val="144241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BA83A-AF40-243F-4B1A-9B9007AF5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B556567A-5BC0-F715-F92C-A76CD87E66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17E9BF4B-8AD3-167A-CAE8-CC631291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AB3D9907-CA8C-76A9-895A-45FEAF51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41844D1-19FC-4334-4A0A-808818F0B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Power of a statistical test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5345E58A-FA74-F82D-BFFE-BF85BB3B7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990600"/>
            <a:ext cx="83778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where to define critical region?  Usually put this where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has a high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respect to an alternative hypothesis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test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respect to the alternative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probability to reject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E5B979F-6D4A-2D09-64ED-97AA7698C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06" y="3344091"/>
            <a:ext cx="311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E77014E4-00A5-7F98-642E-7DFDA649E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23" y="3378765"/>
            <a:ext cx="2019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6F4CC4EE-26E7-3541-40F0-09992C26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79490"/>
            <a:ext cx="826649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for an upper limit, maximize the power with respect to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alternative consisting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&lt;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types of tests not based directly on power (e.g., likelihood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ratio). </a:t>
            </a:r>
          </a:p>
        </p:txBody>
      </p:sp>
    </p:spTree>
    <p:extLst>
      <p:ext uri="{BB962C8B-B14F-4D97-AF65-F5344CB8AC3E}">
        <p14:creationId xmlns:p14="http://schemas.microsoft.com/office/powerpoint/2010/main" val="361505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A96C1-49B1-5C64-99A6-1EC634420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CE835D36-BABE-BD75-DD77-CF4BD726B0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24FCB923-7EA4-1E99-EC08-321E9BCC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9DD840F1-8E14-E103-EA75-7722C53C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4621519-3756-569C-AFCA-41CA01EFB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55588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test for limits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9A916B17-0571-72ED-F3B3-DE15ABA7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65188"/>
            <a:ext cx="8527869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we want to ask what values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excluded on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grounds that the data are more compatible with a lower value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alternative).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critical region to test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thus contains low values of the data.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bg2"/>
                </a:solidFill>
                <a:latin typeface="+mn-lt"/>
                <a:cs typeface="Calibri" panose="020F0502020204030204" pitchFamily="34" charset="0"/>
              </a:rPr>
              <a:t>→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One-sided (e.g., upper) limit.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other cases we want to exclude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grounds that some other measure of incompatibility between it and the data exceeds some threshold (e.g., likelihood ratio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two-sided alternative).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critical region can contain both high and low data values.  </a:t>
            </a:r>
          </a:p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bg2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Two-sided or unified (Feldman-Cousins) intervals.</a:t>
            </a:r>
          </a:p>
        </p:txBody>
      </p:sp>
    </p:spTree>
    <p:extLst>
      <p:ext uri="{BB962C8B-B14F-4D97-AF65-F5344CB8AC3E}">
        <p14:creationId xmlns:p14="http://schemas.microsoft.com/office/powerpoint/2010/main" val="349355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E819F-0A74-2893-D6A3-5453327C6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841934D5-5E7C-7371-01CE-A8B422F03B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AC59BBFA-C725-CB62-521A-CC716B877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983237B7-A489-F134-5512-1E67BCC2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25EAAB09-9A85-99F6-DFF6-6A41B24D2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2895600"/>
            <a:ext cx="8425833" cy="362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for purposes of setting an upper limit, one does not regard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upwards fluctuation of the data as representing incompatibility</a:t>
            </a:r>
          </a:p>
          <a:p>
            <a:pPr>
              <a:spcAft>
                <a:spcPts val="24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hypothesized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2400"/>
              </a:spcAft>
            </a:pP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From observed </a:t>
            </a:r>
            <a:r>
              <a:rPr lang="en-US" alt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l-GR" altLang="en-US" i="1" baseline="-25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</a:t>
            </a:r>
            <a:r>
              <a:rPr lang="en-US" altLang="en-US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Large sample approximation: 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 CL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highest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less than 0.05.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2DEC10E-7984-116C-E769-D25C305EB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28600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upper limits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26FDE88-A6B6-2C49-B64D-5B7EB8FC0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831850"/>
            <a:ext cx="6007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purposes of setting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6B3C685-E228-F9FD-4E5E-4EFAFA52B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19238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AFC629E-4DF5-A3C4-5AAB-ADECA7638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1576388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812DC0F4-4C24-D058-71ED-BEBE60F5A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863725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13780AFF-69FD-9F17-87AA-33B5E218C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4079578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77F83CF-B1FE-B79B-A1B9-3D1D8E97F45C}"/>
              </a:ext>
            </a:extLst>
          </p:cNvPr>
          <p:cNvGrpSpPr/>
          <p:nvPr/>
        </p:nvGrpSpPr>
        <p:grpSpPr>
          <a:xfrm>
            <a:off x="5623089" y="5008104"/>
            <a:ext cx="2486181" cy="635000"/>
            <a:chOff x="5492459" y="5008104"/>
            <a:chExt cx="2486181" cy="635000"/>
          </a:xfrm>
        </p:grpSpPr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2EE369D3-1D35-5C8A-097B-64FBE8879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740" y="5008104"/>
              <a:ext cx="16129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1775C1B3-D285-815E-1B49-A06BF8FDA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459" y="5075439"/>
              <a:ext cx="7747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661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9742B-3DCB-2E8F-F9D3-2BD68091D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8DDEF775-BD76-857C-24D4-74111FEE55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71438" y="6553200"/>
            <a:ext cx="2227625" cy="23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973D07A5-8291-DAA7-4AED-53A1DD50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Sasso 2025 / CLs, PCL, etc.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16B76CB6-3F44-FBE3-EAE4-DBF4C829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777" y="6500813"/>
            <a:ext cx="5757273" cy="404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E5CD1A2-BD74-D530-808D-F65CA7780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sensitivity to 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GB" altLang="en-US" sz="32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A5F9C22-AFF4-96F8-58E7-8C3E43047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667000"/>
            <a:ext cx="44767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AB4BE755-15C8-C7A3-EC76-C7F69FE39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00"/>
            <a:ext cx="802822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can be that the effect of a given hypothesized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very small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to the background-only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prediction.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means that the distributions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|0)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be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the same:</a:t>
            </a:r>
          </a:p>
        </p:txBody>
      </p:sp>
    </p:spTree>
    <p:extLst>
      <p:ext uri="{BB962C8B-B14F-4D97-AF65-F5344CB8AC3E}">
        <p14:creationId xmlns:p14="http://schemas.microsoft.com/office/powerpoint/2010/main" val="24365144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0"/>
  <p:tag name="DEFAULTHEIGHT" val="29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9448</TotalTime>
  <Words>3771</Words>
  <Application>Microsoft Macintosh PowerPoint</Application>
  <PresentationFormat>On-screen Show (4:3)</PresentationFormat>
  <Paragraphs>406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Calibri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 </dc:title>
  <dc:creator>cowan</dc:creator>
  <cp:lastModifiedBy>Cowan, G</cp:lastModifiedBy>
  <cp:revision>417</cp:revision>
  <cp:lastPrinted>2002-06-26T19:05:53Z</cp:lastPrinted>
  <dcterms:created xsi:type="dcterms:W3CDTF">2011-06-16T17:47:43Z</dcterms:created>
  <dcterms:modified xsi:type="dcterms:W3CDTF">2025-09-10T14:10:23Z</dcterms:modified>
</cp:coreProperties>
</file>