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7" r:id="rId2"/>
    <p:sldId id="1457" r:id="rId3"/>
    <p:sldId id="1531" r:id="rId4"/>
    <p:sldId id="1440" r:id="rId5"/>
    <p:sldId id="1441" r:id="rId6"/>
    <p:sldId id="1442" r:id="rId7"/>
    <p:sldId id="1443" r:id="rId8"/>
    <p:sldId id="1444" r:id="rId9"/>
    <p:sldId id="1445" r:id="rId10"/>
    <p:sldId id="1539" r:id="rId11"/>
    <p:sldId id="1540" r:id="rId12"/>
    <p:sldId id="1543" r:id="rId13"/>
    <p:sldId id="1542" r:id="rId14"/>
    <p:sldId id="1544" r:id="rId15"/>
    <p:sldId id="1541" r:id="rId16"/>
    <p:sldId id="1532" r:id="rId17"/>
    <p:sldId id="1533" r:id="rId18"/>
    <p:sldId id="1534" r:id="rId19"/>
    <p:sldId id="1537" r:id="rId20"/>
    <p:sldId id="1535" r:id="rId21"/>
    <p:sldId id="1538" r:id="rId22"/>
    <p:sldId id="1536" r:id="rId23"/>
    <p:sldId id="154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6/28/22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6/28/22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INFN 2022, Paestum / Parameter Estimation, Hands-on Session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INFN 2022, Paestum / Parameter Estimation, Hands-on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193453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48378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763181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805770" y="283028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Hands-on Session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4C2475-4209-EE69-0E2D-771600FA81FE}"/>
              </a:ext>
            </a:extLst>
          </p:cNvPr>
          <p:cNvGrpSpPr/>
          <p:nvPr/>
        </p:nvGrpSpPr>
        <p:grpSpPr>
          <a:xfrm>
            <a:off x="974270" y="1751792"/>
            <a:ext cx="7347424" cy="2024784"/>
            <a:chOff x="408213" y="1632049"/>
            <a:chExt cx="7347424" cy="20247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448EB5-6DFA-0CDE-6A4F-6E9B5436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213" y="1632049"/>
              <a:ext cx="5089072" cy="20219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30E635E-0711-AB52-D5A1-B19B18E3E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7637" y="1632858"/>
              <a:ext cx="2268000" cy="202397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5B7E0AC-1962-7BAE-8B28-82CF0F003C18}"/>
              </a:ext>
            </a:extLst>
          </p:cNvPr>
          <p:cNvSpPr txBox="1"/>
          <p:nvPr/>
        </p:nvSpPr>
        <p:spPr>
          <a:xfrm>
            <a:off x="2111830" y="3940629"/>
            <a:ext cx="4472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pages.lip.pt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/data-science/school/</a:t>
            </a:r>
          </a:p>
        </p:txBody>
      </p: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1992084" y="272142"/>
            <a:ext cx="5531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exercises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07768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012043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102430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2852056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827313" y="185057"/>
            <a:ext cx="7867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Fitting with MINUIT (python or root/C++)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13ED8-B299-CD17-38B3-801F196B2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1110420"/>
            <a:ext cx="9144000" cy="50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22293-9E81-DEEE-3626-5BC209E23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26" y="718457"/>
            <a:ext cx="7654515" cy="5676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5654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(also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notebook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68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52FC7-41A1-43F7-8184-FF6A7AE1D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5" y="1242287"/>
            <a:ext cx="9144000" cy="1717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9F31A9-54E6-50D0-4D25-2828924C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5055"/>
            <a:ext cx="9144000" cy="20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B980F0-83C1-378B-25C8-2B581DEF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732"/>
            <a:ext cx="9144000" cy="3748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</p:spTree>
    <p:extLst>
      <p:ext uri="{BB962C8B-B14F-4D97-AF65-F5344CB8AC3E}">
        <p14:creationId xmlns:p14="http://schemas.microsoft.com/office/powerpoint/2010/main" val="30514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28B03-E39B-E8E7-DC3A-7A0C6D805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066"/>
            <a:ext cx="9144000" cy="4709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</p:spTree>
    <p:extLst>
      <p:ext uri="{BB962C8B-B14F-4D97-AF65-F5344CB8AC3E}">
        <p14:creationId xmlns:p14="http://schemas.microsoft.com/office/powerpoint/2010/main" val="14240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2329542" y="293913"/>
            <a:ext cx="420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to exercises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14967-21C7-EDED-953E-9ACB7281E397}"/>
              </a:ext>
            </a:extLst>
          </p:cNvPr>
          <p:cNvSpPr txBox="1"/>
          <p:nvPr/>
        </p:nvSpPr>
        <p:spPr>
          <a:xfrm>
            <a:off x="533400" y="1034144"/>
            <a:ext cx="8139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1a)  Running the program </a:t>
            </a:r>
            <a:r>
              <a:rPr lang="en-US" sz="2400" dirty="0" err="1"/>
              <a:t>mlFit.py</a:t>
            </a:r>
            <a:r>
              <a:rPr lang="en-US" sz="2400" dirty="0"/>
              <a:t> produces the following plots: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A fit of the pdf: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4E0F5-8242-0009-A1CF-F9875749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77" y="2405743"/>
            <a:ext cx="5912351" cy="41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D85C6-8F66-A10D-D8CD-3BDBC427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226"/>
            <a:ext cx="9144000" cy="3168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C6757-EFF9-EA4C-2CD0-DDEFA5189C40}"/>
              </a:ext>
            </a:extLst>
          </p:cNvPr>
          <p:cNvSpPr txBox="1"/>
          <p:nvPr/>
        </p:nvSpPr>
        <p:spPr>
          <a:xfrm>
            <a:off x="925286" y="598714"/>
            <a:ext cx="308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running program: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E1161-4337-2FC5-2145-56ED62DD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324428"/>
            <a:ext cx="5588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32C8F-08F4-5238-AA71-674393B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" y="1088571"/>
            <a:ext cx="9135494" cy="42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0486E-6F3F-676E-5E4C-023896D7FC46}"/>
              </a:ext>
            </a:extLst>
          </p:cNvPr>
          <p:cNvSpPr txBox="1"/>
          <p:nvPr/>
        </p:nvSpPr>
        <p:spPr>
          <a:xfrm>
            <a:off x="457200" y="500743"/>
            <a:ext cx="440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1b)  Assume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sample, so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45E7D-3E85-43B2-53CF-07E5B3AC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63" y="371928"/>
            <a:ext cx="3516686" cy="93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950E-173C-A4A9-4EA6-325FDE68E534}"/>
              </a:ext>
            </a:extLst>
          </p:cNvPr>
          <p:cNvSpPr txBox="1"/>
          <p:nvPr/>
        </p:nvSpPr>
        <p:spPr>
          <a:xfrm>
            <a:off x="326572" y="1524001"/>
            <a:ext cx="856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Assume inverse covariance from Fisher Information (large sample):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255B7-8B48-6E19-A249-B3D3F415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79" y="2262415"/>
            <a:ext cx="5382000" cy="82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80954-7606-E671-089D-C806DAE06798}"/>
              </a:ext>
            </a:extLst>
          </p:cNvPr>
          <p:cNvGrpSpPr/>
          <p:nvPr/>
        </p:nvGrpSpPr>
        <p:grpSpPr>
          <a:xfrm>
            <a:off x="370114" y="3233963"/>
            <a:ext cx="4923319" cy="864000"/>
            <a:chOff x="370114" y="3233963"/>
            <a:chExt cx="4923319" cy="864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8A34D-56D9-0203-371E-F8E933E95266}"/>
                </a:ext>
              </a:extLst>
            </p:cNvPr>
            <p:cNvSpPr txBox="1"/>
            <p:nvPr/>
          </p:nvSpPr>
          <p:spPr>
            <a:xfrm>
              <a:off x="370114" y="338545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Since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E84BF1-3ED3-603C-8E22-ECC783082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3233963"/>
              <a:ext cx="2871139" cy="864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660033-87D7-F89E-72D2-16F18D6CD2E2}"/>
                </a:ext>
              </a:extLst>
            </p:cNvPr>
            <p:cNvSpPr txBox="1"/>
            <p:nvPr/>
          </p:nvSpPr>
          <p:spPr>
            <a:xfrm>
              <a:off x="4180115" y="3385456"/>
              <a:ext cx="1113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we find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44381F-F61C-647C-04B5-AE9BF656FC3E}"/>
              </a:ext>
            </a:extLst>
          </p:cNvPr>
          <p:cNvSpPr txBox="1"/>
          <p:nvPr/>
        </p:nvSpPr>
        <p:spPr>
          <a:xfrm>
            <a:off x="326573" y="5388429"/>
            <a:ext cx="852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so from the square roots of the diagonal elements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6A7E9B-F787-A7E7-B747-4A6D124E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993" y="5770336"/>
            <a:ext cx="1485900" cy="52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0C250F-1D81-E94E-503E-0CCFD42C6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15" y="4286250"/>
            <a:ext cx="8153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381001" y="1208314"/>
            <a:ext cx="843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at (linked also to indico)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https://www.pp.rhul.ac.uk/~cowan/stat/exercises/fitting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fitting_exercises.pdf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both python and ROOT/C++ versions.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python, you need python 3 and install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https://pypi.org/project/iminuit/ with </a:t>
            </a:r>
            <a:r>
              <a:rPr lang="en-GB" sz="2400" dirty="0"/>
              <a:t>pip install </a:t>
            </a:r>
            <a:r>
              <a:rPr lang="en-GB" sz="2400" dirty="0" err="1"/>
              <a:t>iminuit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ROOT you should have version 6 and C++ installed with a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-like” (e.g.,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lxplus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setup.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to the exercises we will see how to obtain a confidence interval/region directly from contours of the log-likelihood.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850572" y="293914"/>
            <a:ext cx="5166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and materials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0BDD0-F9F0-7A0C-68A7-65F7DA97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03" y="598714"/>
            <a:ext cx="7929612" cy="58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F17F-78AE-84E8-B473-05F8E865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480"/>
            <a:ext cx="9144000" cy="3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7FAD3-734A-F081-E2C4-A58054B76B76}"/>
              </a:ext>
            </a:extLst>
          </p:cNvPr>
          <p:cNvSpPr txBox="1"/>
          <p:nvPr/>
        </p:nvSpPr>
        <p:spPr>
          <a:xfrm>
            <a:off x="370115" y="381000"/>
            <a:ext cx="841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1(e)  By including the auxiliary measurement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one uses more information about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thus the covariance ellipse shrinks.  This reduces the standard deviations of the MLEs for both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F0B6E-6B40-C821-6197-8B08AB10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2797936"/>
            <a:ext cx="4517571" cy="354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99A6D-A765-782C-FAB3-38A47C87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028" y="1807811"/>
            <a:ext cx="5055507" cy="7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97A29-CFD4-DE1F-EB89-CD06E4776D45}"/>
              </a:ext>
            </a:extLst>
          </p:cNvPr>
          <p:cNvSpPr txBox="1"/>
          <p:nvPr/>
        </p:nvSpPr>
        <p:spPr>
          <a:xfrm>
            <a:off x="1905001" y="228599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class, binned data,...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912F-07D4-4C73-245C-06A108DB8F6D}"/>
              </a:ext>
            </a:extLst>
          </p:cNvPr>
          <p:cNvSpPr txBox="1"/>
          <p:nvPr/>
        </p:nvSpPr>
        <p:spPr>
          <a:xfrm>
            <a:off x="478971" y="914400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convenient to have the function being minimized as a method of a class.  An example of this is shown in the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 same directory), which does the same fit as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with a histogram of the data: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7589-B6A4-9ED8-C4F1-C6BA6501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2656004"/>
            <a:ext cx="5311321" cy="3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“confidence region”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8448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29143</TotalTime>
  <Words>1299</Words>
  <Application>Microsoft Macintosh PowerPoint</Application>
  <PresentationFormat>On-screen Show (4:3)</PresentationFormat>
  <Paragraphs>152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727</cp:revision>
  <dcterms:created xsi:type="dcterms:W3CDTF">2020-05-18T17:44:39Z</dcterms:created>
  <dcterms:modified xsi:type="dcterms:W3CDTF">2022-06-28T11:59:54Z</dcterms:modified>
</cp:coreProperties>
</file>