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26.xml" ContentType="application/inkml+xml"/>
  <Override PartName="/ppt/notesSlides/notesSlide3.xml" ContentType="application/vnd.openxmlformats-officedocument.presentationml.notesSlide+xml"/>
  <Override PartName="/ppt/ink/ink12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7" r:id="rId2"/>
    <p:sldId id="1586" r:id="rId3"/>
    <p:sldId id="1523" r:id="rId4"/>
    <p:sldId id="1525" r:id="rId5"/>
    <p:sldId id="295" r:id="rId6"/>
    <p:sldId id="349" r:id="rId7"/>
    <p:sldId id="300" r:id="rId8"/>
    <p:sldId id="301" r:id="rId9"/>
    <p:sldId id="1575" r:id="rId10"/>
    <p:sldId id="444" r:id="rId11"/>
    <p:sldId id="477" r:id="rId12"/>
    <p:sldId id="1576" r:id="rId13"/>
    <p:sldId id="1278" r:id="rId14"/>
    <p:sldId id="348" r:id="rId15"/>
    <p:sldId id="351" r:id="rId16"/>
    <p:sldId id="352" r:id="rId17"/>
    <p:sldId id="353" r:id="rId18"/>
    <p:sldId id="354" r:id="rId19"/>
    <p:sldId id="359" r:id="rId20"/>
    <p:sldId id="1266" r:id="rId21"/>
    <p:sldId id="1267" r:id="rId22"/>
    <p:sldId id="1294" r:id="rId23"/>
    <p:sldId id="1527" r:id="rId24"/>
    <p:sldId id="1573" r:id="rId25"/>
    <p:sldId id="1275" r:id="rId26"/>
    <p:sldId id="1274" r:id="rId27"/>
    <p:sldId id="1542" r:id="rId28"/>
    <p:sldId id="1271" r:id="rId29"/>
    <p:sldId id="1272" r:id="rId30"/>
    <p:sldId id="1532" r:id="rId31"/>
    <p:sldId id="1283" r:id="rId32"/>
    <p:sldId id="1284" r:id="rId33"/>
    <p:sldId id="1285" r:id="rId34"/>
    <p:sldId id="1286" r:id="rId35"/>
    <p:sldId id="1123" r:id="rId36"/>
    <p:sldId id="1124" r:id="rId37"/>
    <p:sldId id="1125" r:id="rId38"/>
    <p:sldId id="1126" r:id="rId39"/>
    <p:sldId id="1127" r:id="rId40"/>
    <p:sldId id="1128" r:id="rId41"/>
    <p:sldId id="1129" r:id="rId42"/>
    <p:sldId id="1130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3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17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29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95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43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Terascale Statistics 2026 / Lecture 1:  Hypothesis Testing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Terascale Statistics 2026 / Lecture 1:  Hypothesis Testing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Terascale Statistics 2026 / Lecture 1:  Hypothesis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1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Terascale Statistics 2026 / Lecture 1:  Hypothesis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0.png"/><Relationship Id="rId4" Type="http://schemas.openxmlformats.org/officeDocument/2006/relationships/customXml" Target="../ink/ink1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tif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2190.png"/><Relationship Id="rId18" Type="http://schemas.openxmlformats.org/officeDocument/2006/relationships/customXml" Target="../ink/ink136.xml"/><Relationship Id="rId3" Type="http://schemas.openxmlformats.org/officeDocument/2006/relationships/image" Target="../media/image2140.png"/><Relationship Id="rId21" Type="http://schemas.openxmlformats.org/officeDocument/2006/relationships/image" Target="../media/image43.tiff"/><Relationship Id="rId7" Type="http://schemas.openxmlformats.org/officeDocument/2006/relationships/image" Target="../media/image2160.png"/><Relationship Id="rId12" Type="http://schemas.openxmlformats.org/officeDocument/2006/relationships/customXml" Target="../ink/ink133.xml"/><Relationship Id="rId17" Type="http://schemas.openxmlformats.org/officeDocument/2006/relationships/image" Target="../media/image2211.png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0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1" Type="http://schemas.openxmlformats.org/officeDocument/2006/relationships/image" Target="../media/image2180.png"/><Relationship Id="rId5" Type="http://schemas.openxmlformats.org/officeDocument/2006/relationships/image" Target="../media/image2150.png"/><Relationship Id="rId15" Type="http://schemas.openxmlformats.org/officeDocument/2006/relationships/image" Target="../media/image2200.png"/><Relationship Id="rId10" Type="http://schemas.openxmlformats.org/officeDocument/2006/relationships/customXml" Target="../ink/ink132.xml"/><Relationship Id="rId19" Type="http://schemas.openxmlformats.org/officeDocument/2006/relationships/image" Target="../media/image222.png"/><Relationship Id="rId4" Type="http://schemas.openxmlformats.org/officeDocument/2006/relationships/customXml" Target="../ink/ink129.xml"/><Relationship Id="rId9" Type="http://schemas.openxmlformats.org/officeDocument/2006/relationships/image" Target="../media/image2170.png"/><Relationship Id="rId14" Type="http://schemas.openxmlformats.org/officeDocument/2006/relationships/customXml" Target="../ink/ink134.xml"/><Relationship Id="rId22" Type="http://schemas.openxmlformats.org/officeDocument/2006/relationships/image" Target="../media/image44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13" Type="http://schemas.openxmlformats.org/officeDocument/2006/relationships/image" Target="../media/image2190.png"/><Relationship Id="rId18" Type="http://schemas.openxmlformats.org/officeDocument/2006/relationships/customXml" Target="../ink/ink145.xml"/><Relationship Id="rId3" Type="http://schemas.openxmlformats.org/officeDocument/2006/relationships/image" Target="../media/image2140.png"/><Relationship Id="rId21" Type="http://schemas.openxmlformats.org/officeDocument/2006/relationships/image" Target="../media/image46.tiff"/><Relationship Id="rId7" Type="http://schemas.openxmlformats.org/officeDocument/2006/relationships/image" Target="../media/image2160.png"/><Relationship Id="rId12" Type="http://schemas.openxmlformats.org/officeDocument/2006/relationships/customXml" Target="../ink/ink142.xml"/><Relationship Id="rId17" Type="http://schemas.openxmlformats.org/officeDocument/2006/relationships/image" Target="../media/image2211.png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11" Type="http://schemas.openxmlformats.org/officeDocument/2006/relationships/image" Target="../media/image2180.png"/><Relationship Id="rId5" Type="http://schemas.openxmlformats.org/officeDocument/2006/relationships/image" Target="../media/image2150.png"/><Relationship Id="rId15" Type="http://schemas.openxmlformats.org/officeDocument/2006/relationships/image" Target="../media/image2200.png"/><Relationship Id="rId10" Type="http://schemas.openxmlformats.org/officeDocument/2006/relationships/customXml" Target="../ink/ink141.xml"/><Relationship Id="rId19" Type="http://schemas.openxmlformats.org/officeDocument/2006/relationships/image" Target="../media/image222.png"/><Relationship Id="rId4" Type="http://schemas.openxmlformats.org/officeDocument/2006/relationships/customXml" Target="../ink/ink138.xml"/><Relationship Id="rId9" Type="http://schemas.openxmlformats.org/officeDocument/2006/relationships/image" Target="../media/image2170.png"/><Relationship Id="rId14" Type="http://schemas.openxmlformats.org/officeDocument/2006/relationships/customXml" Target="../ink/ink143.xml"/><Relationship Id="rId22" Type="http://schemas.openxmlformats.org/officeDocument/2006/relationships/image" Target="../media/image47.tif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image" Target="../media/image2140.png"/><Relationship Id="rId18" Type="http://schemas.openxmlformats.org/officeDocument/2006/relationships/customXml" Target="../ink/ink153.xml"/><Relationship Id="rId26" Type="http://schemas.openxmlformats.org/officeDocument/2006/relationships/customXml" Target="../ink/ink157.xml"/><Relationship Id="rId3" Type="http://schemas.openxmlformats.org/officeDocument/2006/relationships/image" Target="../media/image49.tiff"/><Relationship Id="rId21" Type="http://schemas.openxmlformats.org/officeDocument/2006/relationships/image" Target="../media/image2180.png"/><Relationship Id="rId7" Type="http://schemas.openxmlformats.org/officeDocument/2006/relationships/image" Target="../media/image232.png"/><Relationship Id="rId12" Type="http://schemas.openxmlformats.org/officeDocument/2006/relationships/customXml" Target="../ink/ink150.xml"/><Relationship Id="rId17" Type="http://schemas.openxmlformats.org/officeDocument/2006/relationships/image" Target="../media/image2160.png"/><Relationship Id="rId25" Type="http://schemas.openxmlformats.org/officeDocument/2006/relationships/image" Target="../media/image2200.png"/><Relationship Id="rId2" Type="http://schemas.openxmlformats.org/officeDocument/2006/relationships/image" Target="../media/image48.tiff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11" Type="http://schemas.openxmlformats.org/officeDocument/2006/relationships/image" Target="../media/image234.png"/><Relationship Id="rId24" Type="http://schemas.openxmlformats.org/officeDocument/2006/relationships/customXml" Target="../ink/ink156.xml"/><Relationship Id="rId5" Type="http://schemas.openxmlformats.org/officeDocument/2006/relationships/image" Target="../media/image231.png"/><Relationship Id="rId15" Type="http://schemas.openxmlformats.org/officeDocument/2006/relationships/image" Target="../media/image2150.png"/><Relationship Id="rId23" Type="http://schemas.openxmlformats.org/officeDocument/2006/relationships/image" Target="../media/image2190.png"/><Relationship Id="rId28" Type="http://schemas.openxmlformats.org/officeDocument/2006/relationships/customXml" Target="../ink/ink158.xml"/><Relationship Id="rId10" Type="http://schemas.openxmlformats.org/officeDocument/2006/relationships/customXml" Target="../ink/ink149.xml"/><Relationship Id="rId19" Type="http://schemas.openxmlformats.org/officeDocument/2006/relationships/image" Target="../media/image2170.png"/><Relationship Id="rId4" Type="http://schemas.openxmlformats.org/officeDocument/2006/relationships/customXml" Target="../ink/ink146.xml"/><Relationship Id="rId9" Type="http://schemas.openxmlformats.org/officeDocument/2006/relationships/image" Target="../media/image233.png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2211.png"/><Relationship Id="rId30" Type="http://schemas.openxmlformats.org/officeDocument/2006/relationships/image" Target="../media/image50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0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0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1:  Hypothesis Testing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23-27 Feb 2026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1:  Hypothesis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/event/51468/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73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Statistics School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04" y="770231"/>
            <a:ext cx="426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828" y="5269919"/>
            <a:ext cx="854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test’s critical region is  defined by a “decision boundary” – without knowing the event type, we can classify them by seeing where their measured features lie relative to the boundary.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8F43A-A1F2-FF48-9532-A727C84FD34A}"/>
              </a:ext>
            </a:extLst>
          </p:cNvPr>
          <p:cNvSpPr txBox="1"/>
          <p:nvPr/>
        </p:nvSpPr>
        <p:spPr>
          <a:xfrm>
            <a:off x="446314" y="3450770"/>
            <a:ext cx="46808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real event test the hypothesis that it is background.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(Related to this:  test that a sample of events is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3E0B-90BE-4A4D-8D16-EC602EC5842A}"/>
              </a:ext>
            </a:extLst>
          </p:cNvPr>
          <p:cNvSpPr txBox="1"/>
          <p:nvPr/>
        </p:nvSpPr>
        <p:spPr>
          <a:xfrm>
            <a:off x="446315" y="2514600"/>
            <a:ext cx="401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real events, the dots are black (true type is not known).</a:t>
            </a:r>
          </a:p>
        </p:txBody>
      </p:sp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Terascale Statistics 2026 / Lecture 1:  Hypothesis Testing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4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2026 / Lecture 1:  Hypothesis Testing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15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51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33677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59327"/>
            <a:ext cx="8512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construct a statistic that is as close as possible to the optimal likelihood ratio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 Learning).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000477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739994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723794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1487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2026 / Lecture 1:  Hypothesis Testing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16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2026 / Lecture 1:  Hypothesis Testing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17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2862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535441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(Deep) 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the lectures by </a:t>
            </a:r>
            <a:r>
              <a:rPr lang="en-GB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Stephen </a:t>
            </a:r>
            <a:r>
              <a:rPr lang="en-GB" b="0" i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Jiggins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1:  Hypothesis Testing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19757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643740"/>
            <a:ext cx="83447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16:00			Hypothesis testing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2) 	Tuesday 9:00			Frequentist parameter estimation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Tuesday 11:00			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3)	Tuesday 14:00			Confidence limits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Tuesday 16:00			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4) 	Wednesday 9:00		Bayesian parameter estimation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5) 	Wednesday 14:00		Errors on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BE039-F005-1873-F2F9-FD325BD5EBAE}"/>
              </a:ext>
            </a:extLst>
          </p:cNvPr>
          <p:cNvSpPr txBox="1"/>
          <p:nvPr/>
        </p:nvSpPr>
        <p:spPr>
          <a:xfrm>
            <a:off x="1016276" y="1019476"/>
            <a:ext cx="362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Lectures/tutorials from me: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F47B6-E9DA-38C1-DEC2-313CC583A425}"/>
              </a:ext>
            </a:extLst>
          </p:cNvPr>
          <p:cNvSpPr txBox="1"/>
          <p:nvPr/>
        </p:nvSpPr>
        <p:spPr>
          <a:xfrm>
            <a:off x="380956" y="5353775"/>
            <a:ext cx="77182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resources in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2026 / Lecture 1:  Hypothesis Testing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1:  Hypothesis Testing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1:  Hypothesis Testing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9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1:  Hypothesis Testing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24666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1:  Hypothesis Testing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823815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suppose relevant alt.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7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1:  Hypothesis Testing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26959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1:  Hypothesis Testing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23166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1:  Hypothesis Testing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2026 / Lecture 1:  Hypothesis Testing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28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71675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2026 / Lecture 1:  Hypothesis Testing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29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353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2026 / Lecture 1:  Hypothesis Testing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85815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647295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96697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056620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6745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563361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048808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2026 / Lecture 1:  Hypothesis Testing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30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978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3079112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3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7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2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>
            <a:extLst>
              <a:ext uri="{FF2B5EF4-FFF2-40B4-BE49-F238E27FC236}">
                <a16:creationId xmlns:a16="http://schemas.microsoft.com/office/drawing/2014/main" id="{3FB65E4B-AEE6-1641-897F-D048CCA675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8CC1D525-9355-AF4F-9734-582D4674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A733B27-A5BD-9143-BA5F-E67DD3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17C4F-8EDC-644A-870A-291C9B3DE9B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9DB1010-EBE6-4D47-B664-FE5AE2E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3225"/>
            <a:ext cx="7920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case where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0CA88C78-83C0-2846-AD50-6B25619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918178"/>
            <a:ext cx="271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4D822B45-CBB5-1D47-B2EF-874DE421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85850"/>
            <a:ext cx="79250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intuitive explanation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that it compares the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the standard deviation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no signal,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uncertain, characterized by a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reasonable guess is to replace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quadratic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8679" name="TextBox 3">
            <a:extLst>
              <a:ext uri="{FF2B5EF4-FFF2-40B4-BE49-F238E27FC236}">
                <a16:creationId xmlns:a16="http://schemas.microsoft.com/office/drawing/2014/main" id="{EE1B06F0-5F8B-084D-A59F-7AE305E0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36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used to optimize some analyses e.g. 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neglected.</a:t>
            </a:r>
          </a:p>
        </p:txBody>
      </p:sp>
    </p:spTree>
    <p:extLst>
      <p:ext uri="{BB962C8B-B14F-4D97-AF65-F5344CB8AC3E}">
        <p14:creationId xmlns:p14="http://schemas.microsoft.com/office/powerpoint/2010/main" val="3444461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>
            <a:extLst>
              <a:ext uri="{FF2B5EF4-FFF2-40B4-BE49-F238E27FC236}">
                <a16:creationId xmlns:a16="http://schemas.microsoft.com/office/drawing/2014/main" id="{EB30AF7A-B919-7940-8B73-3DFC82E1A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BE8C27DA-BA98-8740-990C-90B53D09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431A33C-C368-A645-9B83-6678594D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7E8B0-087B-BF4F-A6A3-E7F80AD09452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C3DC1A-DF26-D143-913D-978A4FE2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with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2E0A590-D466-3142-8E57-D418C47F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14413"/>
            <a:ext cx="778610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well studied “on/off” problem:  Cranmer 2005;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Cousins,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Linnemann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Tucker 2008; Li and Ma 1983,...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two Poisson distributed values: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       (primary or “search” measurement)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	(control measurement,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0ACC2643-054C-7E4B-BA01-E366F02A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60825"/>
            <a:ext cx="458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>
            <a:extLst>
              <a:ext uri="{FF2B5EF4-FFF2-40B4-BE49-F238E27FC236}">
                <a16:creationId xmlns:a16="http://schemas.microsoft.com/office/drawing/2014/main" id="{5D62D4C6-DB3B-104D-892F-856B4D3E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941888"/>
            <a:ext cx="733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to construct profile likelihood ratio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parameter):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2B060390-BFA8-2741-A062-EF3B1E90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2197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7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1">
            <a:extLst>
              <a:ext uri="{FF2B5EF4-FFF2-40B4-BE49-F238E27FC236}">
                <a16:creationId xmlns:a16="http://schemas.microsoft.com/office/drawing/2014/main" id="{06F67D82-8E22-8441-BA38-F15D80FA9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2">
            <a:extLst>
              <a:ext uri="{FF2B5EF4-FFF2-40B4-BE49-F238E27FC236}">
                <a16:creationId xmlns:a16="http://schemas.microsoft.com/office/drawing/2014/main" id="{BC4A1102-5B39-0F4A-838B-695974B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738AB1-28FB-C34E-BB7A-659AACC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10731-DB33-DC4C-94C8-C15EC265E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15BD140-9B91-2B45-B6D8-CBAE1339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 for profile likelihood ratio</a:t>
            </a: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C91B5865-72EE-6D4B-B774-BE5AF836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14935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profile likelihood ratio from this need estimators: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145CEBA-70E6-3E40-9D45-3A04830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27213"/>
            <a:ext cx="866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04CE3A85-FE02-F941-ACB1-2CEF4AE6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87800"/>
            <a:ext cx="576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particular to test for discovery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</p:txBody>
      </p:sp>
      <p:pic>
        <p:nvPicPr>
          <p:cNvPr id="30728" name="Picture 4">
            <a:extLst>
              <a:ext uri="{FF2B5EF4-FFF2-40B4-BE49-F238E27FC236}">
                <a16:creationId xmlns:a16="http://schemas.microsoft.com/office/drawing/2014/main" id="{57AAEFA6-2E72-894C-A3BF-2379EF4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86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56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6CAA4E7A-E6EE-C348-AF46-FB869513E7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E2BFAA3C-5358-AC40-B7C5-EE55C84B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5730830-F106-C440-9841-C9C20A2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D0402-23B7-CF4E-8AC3-70FB483D7D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E0DACAD-7221-D740-913E-E5A2017E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significance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6AD41F83-F42F-054A-BD06-34662C76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525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profile likelihood ratio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from this get discovery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using asymptotic approximation (Wilks’ theorem):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832A756-355C-4E47-8CEA-009FBDF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22500"/>
            <a:ext cx="120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08C273A2-DDD8-2841-933F-96AFEB2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1938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>
            <a:extLst>
              <a:ext uri="{FF2B5EF4-FFF2-40B4-BE49-F238E27FC236}">
                <a16:creationId xmlns:a16="http://schemas.microsoft.com/office/drawing/2014/main" id="{6FB85621-CE20-D342-8EFF-EA13896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422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>
            <a:extLst>
              <a:ext uri="{FF2B5EF4-FFF2-40B4-BE49-F238E27FC236}">
                <a16:creationId xmlns:a16="http://schemas.microsoft.com/office/drawing/2014/main" id="{9B020019-A3D4-914E-A7D7-C9B15491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as in:</a:t>
            </a:r>
          </a:p>
        </p:txBody>
      </p:sp>
      <p:pic>
        <p:nvPicPr>
          <p:cNvPr id="31754" name="Picture 7">
            <a:extLst>
              <a:ext uri="{FF2B5EF4-FFF2-40B4-BE49-F238E27FC236}">
                <a16:creationId xmlns:a16="http://schemas.microsoft.com/office/drawing/2014/main" id="{ED051820-49D7-5045-9AFF-4DB7BED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>
            <a:extLst>
              <a:ext uri="{FF2B5EF4-FFF2-40B4-BE49-F238E27FC236}">
                <a16:creationId xmlns:a16="http://schemas.microsoft.com/office/drawing/2014/main" id="{0476B617-D600-3347-B8EB-B062D588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732463"/>
            <a:ext cx="689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67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1D3DFC92-8C06-E64E-9BB1-317CCDE1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1163"/>
            <a:ext cx="415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use the variance of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311E63A6-48EE-9B49-82BF-E00870B03E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3DF2CAC0-ABB6-9E4C-A90E-30E3EC1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50F7E17-1308-3A4D-B0A0-3290DE3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B3245-DADD-9841-A6B1-2B5961935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709BCD6-8231-D64E-AF5E-F7CFE526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1788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approximation for median significance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28098900-14C8-E145-8E5D-59F8C61C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4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median discovery significance, replace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their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assuming background-plus-signal model: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244D9FEE-BB2A-7D49-9029-E34EF279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70200"/>
            <a:ext cx="826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>
            <a:extLst>
              <a:ext uri="{FF2B5EF4-FFF2-40B4-BE49-F238E27FC236}">
                <a16:creationId xmlns:a16="http://schemas.microsoft.com/office/drawing/2014/main" id="{33816445-60AE-F545-BEDF-F9702E4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30663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9">
            <a:extLst>
              <a:ext uri="{FF2B5EF4-FFF2-40B4-BE49-F238E27FC236}">
                <a16:creationId xmlns:a16="http://schemas.microsoft.com/office/drawing/2014/main" id="{0D3C01ED-2606-944C-9C73-66051642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2211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 to eliminate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778" name="TextBox 5">
            <a:extLst>
              <a:ext uri="{FF2B5EF4-FFF2-40B4-BE49-F238E27FC236}">
                <a16:creationId xmlns:a16="http://schemas.microsoft.com/office/drawing/2014/main" id="{3CAF5C80-2995-3742-B7C1-DD5634A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956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ˆ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6">
            <a:extLst>
              <a:ext uri="{FF2B5EF4-FFF2-40B4-BE49-F238E27FC236}">
                <a16:creationId xmlns:a16="http://schemas.microsoft.com/office/drawing/2014/main" id="{A37A36AD-FB22-234B-AA9F-987D9DEC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79988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6D54CA1A-8427-2A48-B551-22F9E0DC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296987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2026 / Lecture 1:  Hypothesis Testing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1B90F2D8-5D19-3C4C-B414-152C49A3BF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DE9BC939-2615-1349-8F06-5E83ADF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6C179D-AC2D-9A4A-B366-FD09DFDC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4A2C0-A9E8-D24D-BC68-A601D92C4B7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80522-8760-2F43-BC6A-CF31FE3A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Limiting cases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47A1EED-644F-6B4A-A2D3-2DE2B1F0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54238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37A6F236-76B4-8341-A291-91C0D5C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6635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the Asimov formula in powers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(= 1/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sp>
        <p:nvSpPr>
          <p:cNvPr id="33799" name="TextBox 2">
            <a:extLst>
              <a:ext uri="{FF2B5EF4-FFF2-40B4-BE49-F238E27FC236}">
                <a16:creationId xmlns:a16="http://schemas.microsoft.com/office/drawing/2014/main" id="{6CDFC586-5A00-254B-8B63-F85ED24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52813"/>
            <a:ext cx="833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“intuitive” formula can be justified as a limiting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significance from the profile likelihood ratio test evaluated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Asimov data set.</a:t>
            </a:r>
          </a:p>
        </p:txBody>
      </p:sp>
    </p:spTree>
    <p:extLst>
      <p:ext uri="{BB962C8B-B14F-4D97-AF65-F5344CB8AC3E}">
        <p14:creationId xmlns:p14="http://schemas.microsoft.com/office/powerpoint/2010/main" val="63421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edsig_s5_rel.gif">
            <a:extLst>
              <a:ext uri="{FF2B5EF4-FFF2-40B4-BE49-F238E27FC236}">
                <a16:creationId xmlns:a16="http://schemas.microsoft.com/office/drawing/2014/main" id="{C3313FA6-66A4-CA47-A493-C5D354E9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7888"/>
            <a:ext cx="6299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170E9E27-AE9E-F549-8453-39DBE18CA1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9167A38D-526D-514B-B2D7-3C8DFEA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F03DFE-0800-604C-8B17-E579BA5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E4B69-1574-A545-86E7-69FCCF5AB13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9E032F5-F3EA-4342-AA25-21434608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524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formulae: 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055765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EC165DB2-FC2E-DB4D-8D16-DEE2B6F2F3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E87E2AAA-7233-6F4C-92AB-D7788BB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C42B987-4A92-9149-879F-899F359D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7EFAD-46C3-354D-9C02-68B743BF2CA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107030A-197B-404F-A7CD-9520AEEA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207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sensitivity to optimize a cut</a:t>
            </a:r>
            <a:endParaRPr lang="en-GB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727E3DE8-FB0F-374A-BF5D-3FAE4495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0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2026 / Lecture 1:  Hypothesis Testing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Particle Physics context for a hypothesis test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9086B-8D3F-3A4E-B222-FC90B578CBDF}"/>
              </a:ext>
            </a:extLst>
          </p:cNvPr>
          <p:cNvSpPr txBox="1"/>
          <p:nvPr/>
        </p:nvSpPr>
        <p:spPr>
          <a:xfrm>
            <a:off x="2231571" y="1034143"/>
            <a:ext cx="442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SUSY event (“signal”):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2026 / Lecture 1:  Hypothesis Testing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8FD792-3F2D-C44C-AC76-92B6ECE1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40D6-6F99-2D46-A247-4F6DE97CB037}"/>
              </a:ext>
            </a:extLst>
          </p:cNvPr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3811787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33261</TotalTime>
  <Words>3916</Words>
  <Application>Microsoft Macintosh PowerPoint</Application>
  <PresentationFormat>On-screen Show (4:3)</PresentationFormat>
  <Paragraphs>471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ＭＳ Ｐゴシック</vt:lpstr>
      <vt:lpstr>StarSymbol</vt:lpstr>
      <vt:lpstr>Arial</vt:lpstr>
      <vt:lpstr>Calibri</vt:lpstr>
      <vt:lpstr>Courier New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Particle Physics context for a hypothesis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Neyman-Pearson Lemma</vt:lpstr>
      <vt:lpstr>Proof of Neyman-Pearson Lemma (2)</vt:lpstr>
      <vt:lpstr>Proof of Neyman-Pearson Lemma (3)</vt:lpstr>
      <vt:lpstr>Proof of Neyman-Pearson Lemma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753</cp:revision>
  <dcterms:created xsi:type="dcterms:W3CDTF">2020-05-18T17:44:39Z</dcterms:created>
  <dcterms:modified xsi:type="dcterms:W3CDTF">2026-02-20T21:01:53Z</dcterms:modified>
</cp:coreProperties>
</file>