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1579" r:id="rId2"/>
    <p:sldId id="1578" r:id="rId3"/>
    <p:sldId id="1580" r:id="rId4"/>
    <p:sldId id="1581" r:id="rId5"/>
    <p:sldId id="1601" r:id="rId6"/>
    <p:sldId id="1602" r:id="rId7"/>
    <p:sldId id="1609" r:id="rId8"/>
    <p:sldId id="1610" r:id="rId9"/>
    <p:sldId id="1611" r:id="rId10"/>
    <p:sldId id="1612" r:id="rId11"/>
    <p:sldId id="1613" r:id="rId12"/>
    <p:sldId id="1614" r:id="rId13"/>
    <p:sldId id="1615" r:id="rId14"/>
    <p:sldId id="1616" r:id="rId15"/>
    <p:sldId id="1617" r:id="rId16"/>
    <p:sldId id="1618" r:id="rId17"/>
    <p:sldId id="1619" r:id="rId18"/>
    <p:sldId id="1620" r:id="rId19"/>
    <p:sldId id="1630" r:id="rId20"/>
    <p:sldId id="1629" r:id="rId21"/>
    <p:sldId id="1621" r:id="rId22"/>
    <p:sldId id="1622" r:id="rId23"/>
    <p:sldId id="1623" r:id="rId24"/>
    <p:sldId id="1624" r:id="rId25"/>
    <p:sldId id="1625" r:id="rId26"/>
    <p:sldId id="1123" r:id="rId27"/>
    <p:sldId id="1124" r:id="rId28"/>
    <p:sldId id="1125" r:id="rId29"/>
    <p:sldId id="1126" r:id="rId30"/>
    <p:sldId id="1127" r:id="rId31"/>
    <p:sldId id="1128" r:id="rId32"/>
    <p:sldId id="1129" r:id="rId33"/>
    <p:sldId id="1130" r:id="rId34"/>
    <p:sldId id="1132" r:id="rId35"/>
    <p:sldId id="1626" r:id="rId36"/>
    <p:sldId id="1606" r:id="rId37"/>
    <p:sldId id="1607" r:id="rId38"/>
    <p:sldId id="1608" r:id="rId39"/>
    <p:sldId id="1627" r:id="rId40"/>
    <p:sldId id="1582" r:id="rId41"/>
    <p:sldId id="1583" r:id="rId42"/>
    <p:sldId id="1584" r:id="rId43"/>
    <p:sldId id="1585" r:id="rId44"/>
    <p:sldId id="1586" r:id="rId45"/>
    <p:sldId id="1587" r:id="rId46"/>
    <p:sldId id="1588" r:id="rId47"/>
    <p:sldId id="1589" r:id="rId48"/>
    <p:sldId id="1590" r:id="rId49"/>
    <p:sldId id="1591" r:id="rId5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2"/>
    <p:restoredTop sz="94628"/>
  </p:normalViewPr>
  <p:slideViewPr>
    <p:cSldViewPr snapToGrid="0" snapToObjects="1">
      <p:cViewPr varScale="1">
        <p:scale>
          <a:sx n="98" d="100"/>
          <a:sy n="98" d="100"/>
        </p:scale>
        <p:origin x="15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9/10/25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9/10/25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Gran Sasso 2025 / Lecture 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FB55227-64D8-B648-9164-48F145E10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0388805-F080-234A-A951-63D974138D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TAE 2025 Benasque / Lecture 3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C05FB6-2CFA-A844-8032-7F098057BE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7912-FF0F-714F-AEB3-88899AB313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774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Gran Sasso 2025 / Lecture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tags" Target="../tags/tag7.xml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92.png"/><Relationship Id="rId5" Type="http://schemas.openxmlformats.org/officeDocument/2006/relationships/tags" Target="../tags/tag9.xml"/><Relationship Id="rId10" Type="http://schemas.openxmlformats.org/officeDocument/2006/relationships/image" Target="../media/image91.png"/><Relationship Id="rId4" Type="http://schemas.openxmlformats.org/officeDocument/2006/relationships/tags" Target="../tags/tag8.xml"/><Relationship Id="rId9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tags" Target="../tags/tag12.xml"/><Relationship Id="rId7" Type="http://schemas.openxmlformats.org/officeDocument/2006/relationships/image" Target="../media/image9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6.png"/><Relationship Id="rId5" Type="http://schemas.openxmlformats.org/officeDocument/2006/relationships/image" Target="../media/image94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if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tiff"/><Relationship Id="rId2" Type="http://schemas.openxmlformats.org/officeDocument/2006/relationships/image" Target="../media/image10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tiff"/><Relationship Id="rId2" Type="http://schemas.openxmlformats.org/officeDocument/2006/relationships/image" Target="../media/image105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8.tiff"/><Relationship Id="rId4" Type="http://schemas.openxmlformats.org/officeDocument/2006/relationships/image" Target="../media/image107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14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13.png"/><Relationship Id="rId5" Type="http://schemas.openxmlformats.org/officeDocument/2006/relationships/tags" Target="../tags/tag21.xml"/><Relationship Id="rId10" Type="http://schemas.openxmlformats.org/officeDocument/2006/relationships/image" Target="../media/image112.png"/><Relationship Id="rId4" Type="http://schemas.openxmlformats.org/officeDocument/2006/relationships/tags" Target="../tags/tag20.xml"/><Relationship Id="rId9" Type="http://schemas.openxmlformats.org/officeDocument/2006/relationships/image" Target="../media/image1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tags" Target="../tags/tag26.xml"/><Relationship Id="rId7" Type="http://schemas.openxmlformats.org/officeDocument/2006/relationships/image" Target="../media/image118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17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7.xml"/><Relationship Id="rId9" Type="http://schemas.openxmlformats.org/officeDocument/2006/relationships/image" Target="../media/image108.tif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1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Gran Sasso 2025 / Lecture 2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65795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5013553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DB4CFC5-553A-5150-5108-F97561E4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915" y="1706480"/>
            <a:ext cx="461426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Hands-on PhD School on </a:t>
            </a:r>
            <a:r>
              <a:rPr lang="en-GB" dirty="0" err="1">
                <a:solidFill>
                  <a:srgbClr val="0070C0"/>
                </a:solidFill>
                <a:latin typeface="+mj-lt"/>
              </a:rPr>
              <a:t>Astroparticle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 Physics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Gran Sasso, Italy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11 September 2025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Rare Event Searches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3755573" y="3755573"/>
            <a:ext cx="3955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agenda.infn.it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/event/44808/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AA5B9C-A935-C907-8239-9A10C3D73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33" y="1971130"/>
            <a:ext cx="2960023" cy="170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4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D4B59-A5C5-40E8-99C5-08D78C3B6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1">
            <a:extLst>
              <a:ext uri="{FF2B5EF4-FFF2-40B4-BE49-F238E27FC236}">
                <a16:creationId xmlns:a16="http://schemas.microsoft.com/office/drawing/2014/main" id="{B9954372-FA62-5100-1F62-BB3997F2F33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8914" name="Footer Placeholder 2">
            <a:extLst>
              <a:ext uri="{FF2B5EF4-FFF2-40B4-BE49-F238E27FC236}">
                <a16:creationId xmlns:a16="http://schemas.microsoft.com/office/drawing/2014/main" id="{79591934-CD86-8AF8-DA8E-78E790CA5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82078474-1C20-E0A2-E8CB-E0F1B238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2125B1-6DF7-9D4B-96EE-FB66296E11D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ACA6533D-18BB-886B-2E54-F8BAEF875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144463"/>
            <a:ext cx="47259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statistic for discovery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7" name="Text Box 3">
            <a:extLst>
              <a:ext uri="{FF2B5EF4-FFF2-40B4-BE49-F238E27FC236}">
                <a16:creationId xmlns:a16="http://schemas.microsoft.com/office/drawing/2014/main" id="{5DFE8B9A-FC93-C595-83D1-B9D7E534B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760413"/>
            <a:ext cx="8158163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relevant alternative to background-only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is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take critical region for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corresponding to high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0 (data characteristic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to test background-only hypothesis define statistic</a:t>
            </a:r>
          </a:p>
        </p:txBody>
      </p:sp>
      <p:pic>
        <p:nvPicPr>
          <p:cNvPr id="38918" name="Picture 7">
            <a:extLst>
              <a:ext uri="{FF2B5EF4-FFF2-40B4-BE49-F238E27FC236}">
                <a16:creationId xmlns:a16="http://schemas.microsoft.com/office/drawing/2014/main" id="{D0E62BA5-A5C6-0358-E305-54173EF9A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2640013"/>
            <a:ext cx="3924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Box 14">
            <a:extLst>
              <a:ext uri="{FF2B5EF4-FFF2-40B4-BE49-F238E27FC236}">
                <a16:creationId xmlns:a16="http://schemas.microsoft.com/office/drawing/2014/main" id="{E04F5413-142A-8357-DFA3-EF431F856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3983038"/>
            <a:ext cx="82105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here only large (positive) observed signal strength is evidence  against the background-only hypothesis.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that even though here physically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allow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negative.  In large sample limit its distribution becomes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Gaussian, and this will allow us to write down simple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expressions for distributions of our test statistics.</a:t>
            </a:r>
          </a:p>
        </p:txBody>
      </p:sp>
      <p:graphicFrame>
        <p:nvGraphicFramePr>
          <p:cNvPr id="38920" name="Object 2">
            <a:extLst>
              <a:ext uri="{FF2B5EF4-FFF2-40B4-BE49-F238E27FC236}">
                <a16:creationId xmlns:a16="http://schemas.microsoft.com/office/drawing/2014/main" id="{281795AD-FA62-8B88-48D3-400A7DE320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0788" y="1709738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300" imgH="368300" progId="Equation.3">
                  <p:embed/>
                </p:oleObj>
              </mc:Choice>
              <mc:Fallback>
                <p:oleObj name="Equation" r:id="rId3" imgW="241300" imgH="368300" progId="Equation.3">
                  <p:embed/>
                  <p:pic>
                    <p:nvPicPr>
                      <p:cNvPr id="38920" name="Object 2">
                        <a:extLst>
                          <a:ext uri="{FF2B5EF4-FFF2-40B4-BE49-F238E27FC236}">
                            <a16:creationId xmlns:a16="http://schemas.microsoft.com/office/drawing/2014/main" id="{281795AD-FA62-8B88-48D3-400A7DE320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1709738"/>
                        <a:ext cx="24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2">
            <a:extLst>
              <a:ext uri="{FF2B5EF4-FFF2-40B4-BE49-F238E27FC236}">
                <a16:creationId xmlns:a16="http://schemas.microsoft.com/office/drawing/2014/main" id="{BEF5B239-9F85-45DB-A355-57628388C5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58050" y="4945063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300" imgH="368300" progId="Equation.3">
                  <p:embed/>
                </p:oleObj>
              </mc:Choice>
              <mc:Fallback>
                <p:oleObj name="Equation" r:id="rId5" imgW="241300" imgH="368300" progId="Equation.3">
                  <p:embed/>
                  <p:pic>
                    <p:nvPicPr>
                      <p:cNvPr id="38921" name="Object 2">
                        <a:extLst>
                          <a:ext uri="{FF2B5EF4-FFF2-40B4-BE49-F238E27FC236}">
                            <a16:creationId xmlns:a16="http://schemas.microsoft.com/office/drawing/2014/main" id="{BEF5B239-9F85-45DB-A355-57628388C5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8050" y="4945063"/>
                        <a:ext cx="24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1272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AE174-7275-1238-B30D-EA8808AE8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1">
            <a:extLst>
              <a:ext uri="{FF2B5EF4-FFF2-40B4-BE49-F238E27FC236}">
                <a16:creationId xmlns:a16="http://schemas.microsoft.com/office/drawing/2014/main" id="{98467DFE-F20D-732B-352B-6CDF4E02496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9938" name="Footer Placeholder 2">
            <a:extLst>
              <a:ext uri="{FF2B5EF4-FFF2-40B4-BE49-F238E27FC236}">
                <a16:creationId xmlns:a16="http://schemas.microsoft.com/office/drawing/2014/main" id="{336345C3-17FF-895B-0DE0-8371AF2D1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07BBEBD3-F4D1-64A7-D46A-26C46083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9F215A-F3DF-4A40-8817-9F2832F67F48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3E079CAD-3E2F-4F27-37F1-DA2D96C3B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55613"/>
            <a:ext cx="85693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large-sample limit</a:t>
            </a:r>
            <a:endParaRPr lang="en-GB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1" name="Text Box 3">
            <a:extLst>
              <a:ext uri="{FF2B5EF4-FFF2-40B4-BE49-F238E27FC236}">
                <a16:creationId xmlns:a16="http://schemas.microsoft.com/office/drawing/2014/main" id="{D1DC5927-59BF-86AC-A0A0-B295A6CBF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192213"/>
            <a:ext cx="8167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approximations valid in the large sample (asymptotic)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limit, we can write down the full distribution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</a:t>
            </a:r>
          </a:p>
        </p:txBody>
      </p:sp>
      <p:sp>
        <p:nvSpPr>
          <p:cNvPr id="39942" name="TextBox 7">
            <a:extLst>
              <a:ext uri="{FF2B5EF4-FFF2-40B4-BE49-F238E27FC236}">
                <a16:creationId xmlns:a16="http://schemas.microsoft.com/office/drawing/2014/main" id="{BD7FB1D3-0AF4-1A48-2622-59F44CAE2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394075"/>
            <a:ext cx="726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special case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′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“half chi-square” distribution: </a:t>
            </a:r>
          </a:p>
        </p:txBody>
      </p:sp>
      <p:pic>
        <p:nvPicPr>
          <p:cNvPr id="39943" name="Picture 10">
            <a:extLst>
              <a:ext uri="{FF2B5EF4-FFF2-40B4-BE49-F238E27FC236}">
                <a16:creationId xmlns:a16="http://schemas.microsoft.com/office/drawing/2014/main" id="{9FCC1A85-0DD0-5FD2-9D61-D19E848A3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00500"/>
            <a:ext cx="49688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1">
            <a:extLst>
              <a:ext uri="{FF2B5EF4-FFF2-40B4-BE49-F238E27FC236}">
                <a16:creationId xmlns:a16="http://schemas.microsoft.com/office/drawing/2014/main" id="{4F68ED0A-6D1D-470E-2A69-E11A3D69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3300"/>
            <a:ext cx="80994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Box 1">
            <a:extLst>
              <a:ext uri="{FF2B5EF4-FFF2-40B4-BE49-F238E27FC236}">
                <a16:creationId xmlns:a16="http://schemas.microsoft.com/office/drawing/2014/main" id="{1FF40797-D244-5A4E-7D3C-66C7E7903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80000"/>
            <a:ext cx="84475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 sample limit,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|0)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of nuisance parameters;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′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depends on nuisance parameters through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9946" name="TextBox 19">
            <a:extLst>
              <a:ext uri="{FF2B5EF4-FFF2-40B4-BE49-F238E27FC236}">
                <a16:creationId xmlns:a16="http://schemas.microsoft.com/office/drawing/2014/main" id="{B79440C3-FD48-6D8C-E43B-723F0DD56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1987756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DA606-FCEB-FF6B-D19B-B4D3E82D1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1">
            <a:extLst>
              <a:ext uri="{FF2B5EF4-FFF2-40B4-BE49-F238E27FC236}">
                <a16:creationId xmlns:a16="http://schemas.microsoft.com/office/drawing/2014/main" id="{60D066D6-9B97-AD9C-20C4-C70A513978C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0962" name="Footer Placeholder 2">
            <a:extLst>
              <a:ext uri="{FF2B5EF4-FFF2-40B4-BE49-F238E27FC236}">
                <a16:creationId xmlns:a16="http://schemas.microsoft.com/office/drawing/2014/main" id="{33C69E74-2149-1EE6-ED3D-6D0D65551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183CBB29-ED4F-BE42-34DC-12895038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8F6B10-1889-D444-B91F-3CDE610B25A4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0D93DE7D-9EE8-C371-1555-6426BE27B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317500"/>
            <a:ext cx="47259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discovery</a:t>
            </a:r>
            <a:endParaRPr lang="en-GB" altLang="en-US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5" name="TextBox 8">
            <a:extLst>
              <a:ext uri="{FF2B5EF4-FFF2-40B4-BE49-F238E27FC236}">
                <a16:creationId xmlns:a16="http://schemas.microsoft.com/office/drawing/2014/main" id="{F58F2C86-9C3E-0574-7A0D-873E242BF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28688"/>
            <a:ext cx="75930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increasing incompatibility between the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hypothesis, therefore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an observed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0,obs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40966" name="Picture 8">
            <a:extLst>
              <a:ext uri="{FF2B5EF4-FFF2-40B4-BE49-F238E27FC236}">
                <a16:creationId xmlns:a16="http://schemas.microsoft.com/office/drawing/2014/main" id="{D87ED001-B320-1881-0A7C-1BF4AAC99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795463"/>
            <a:ext cx="31337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10">
            <a:extLst>
              <a:ext uri="{FF2B5EF4-FFF2-40B4-BE49-F238E27FC236}">
                <a16:creationId xmlns:a16="http://schemas.microsoft.com/office/drawing/2014/main" id="{C1E23795-520E-B09F-5DFF-AE2867853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050" y="2795588"/>
            <a:ext cx="3637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e.g. asymptotic formula</a:t>
            </a:r>
          </a:p>
        </p:txBody>
      </p:sp>
      <p:cxnSp>
        <p:nvCxnSpPr>
          <p:cNvPr id="40968" name="Straight Arrow Connector 11">
            <a:extLst>
              <a:ext uri="{FF2B5EF4-FFF2-40B4-BE49-F238E27FC236}">
                <a16:creationId xmlns:a16="http://schemas.microsoft.com/office/drawing/2014/main" id="{407ABE36-D379-7103-8202-DA710A0C4EA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610100" y="2662238"/>
            <a:ext cx="285750" cy="2857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69" name="Picture 2">
            <a:extLst>
              <a:ext uri="{FF2B5EF4-FFF2-40B4-BE49-F238E27FC236}">
                <a16:creationId xmlns:a16="http://schemas.microsoft.com/office/drawing/2014/main" id="{B16CF1F6-51E6-F6BE-C009-40CB6C2A8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286125"/>
            <a:ext cx="41433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Box 13">
            <a:extLst>
              <a:ext uri="{FF2B5EF4-FFF2-40B4-BE49-F238E27FC236}">
                <a16:creationId xmlns:a16="http://schemas.microsoft.com/office/drawing/2014/main" id="{EFCBE81D-8AF2-8AF7-4896-6F7DB1BC6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4071938"/>
            <a:ext cx="3101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get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significance,</a:t>
            </a:r>
          </a:p>
        </p:txBody>
      </p:sp>
      <p:pic>
        <p:nvPicPr>
          <p:cNvPr id="40971" name="Picture 3">
            <a:extLst>
              <a:ext uri="{FF2B5EF4-FFF2-40B4-BE49-F238E27FC236}">
                <a16:creationId xmlns:a16="http://schemas.microsoft.com/office/drawing/2014/main" id="{DC46CDF0-5B13-4C0E-AEC1-9F855A405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00625"/>
            <a:ext cx="21653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032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FEF3C-623A-B2AF-D119-C4D2817F2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7C4D2A7C-A1EF-115B-79BB-1E7BF36F5AC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DE8EA2E6-89DC-A0F3-EF2B-AFD57AF01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21B77A3D-6766-9F1F-5655-BB98A70C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A13095-8CE0-F94C-A948-65C04C2F68E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93086611-7AE5-40AA-8FA3-B78815B73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390525"/>
            <a:ext cx="74803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distribution of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significance</a:t>
            </a:r>
            <a:endParaRPr lang="en-GB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9" name="Text Box 3">
            <a:extLst>
              <a:ext uri="{FF2B5EF4-FFF2-40B4-BE49-F238E27FC236}">
                <a16:creationId xmlns:a16="http://schemas.microsoft.com/office/drawing/2014/main" id="{436FF33D-8028-5266-482D-064FFE9AE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79500"/>
            <a:ext cx="7810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pdf, the cumulative distribution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found to be </a:t>
            </a:r>
          </a:p>
        </p:txBody>
      </p:sp>
      <p:pic>
        <p:nvPicPr>
          <p:cNvPr id="41990" name="Picture 2">
            <a:extLst>
              <a:ext uri="{FF2B5EF4-FFF2-40B4-BE49-F238E27FC236}">
                <a16:creationId xmlns:a16="http://schemas.microsoft.com/office/drawing/2014/main" id="{4953A578-1BCE-9CAC-BCF9-485C414EF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71625"/>
            <a:ext cx="3390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Box 10">
            <a:extLst>
              <a:ext uri="{FF2B5EF4-FFF2-40B4-BE49-F238E27FC236}">
                <a16:creationId xmlns:a16="http://schemas.microsoft.com/office/drawing/2014/main" id="{46394932-A073-539A-AD9B-153C3B9D8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2552700"/>
            <a:ext cx="3348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special case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′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</a:p>
        </p:txBody>
      </p:sp>
      <p:pic>
        <p:nvPicPr>
          <p:cNvPr id="41992" name="Picture 3">
            <a:extLst>
              <a:ext uri="{FF2B5EF4-FFF2-40B4-BE49-F238E27FC236}">
                <a16:creationId xmlns:a16="http://schemas.microsoft.com/office/drawing/2014/main" id="{F8434A4F-A0E7-1EB8-8876-858A6B66E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3114675"/>
            <a:ext cx="23907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TextBox 12">
            <a:extLst>
              <a:ext uri="{FF2B5EF4-FFF2-40B4-BE49-F238E27FC236}">
                <a16:creationId xmlns:a16="http://schemas.microsoft.com/office/drawing/2014/main" id="{B79FF08F-7D90-92CC-ADA7-C62E955AB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848100"/>
            <a:ext cx="4860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is</a:t>
            </a:r>
          </a:p>
        </p:txBody>
      </p:sp>
      <p:pic>
        <p:nvPicPr>
          <p:cNvPr id="41994" name="Picture 4">
            <a:extLst>
              <a:ext uri="{FF2B5EF4-FFF2-40B4-BE49-F238E27FC236}">
                <a16:creationId xmlns:a16="http://schemas.microsoft.com/office/drawing/2014/main" id="{B04D0C62-FB73-A6C9-EAE1-EFB934EE6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4462463"/>
            <a:ext cx="220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TextBox 14">
            <a:extLst>
              <a:ext uri="{FF2B5EF4-FFF2-40B4-BE49-F238E27FC236}">
                <a16:creationId xmlns:a16="http://schemas.microsoft.com/office/drawing/2014/main" id="{736FEFC6-C0D6-3785-3C69-EF74CC8DF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086350"/>
            <a:ext cx="6143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 the discovery significance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simply</a:t>
            </a:r>
          </a:p>
        </p:txBody>
      </p:sp>
      <p:pic>
        <p:nvPicPr>
          <p:cNvPr id="41996" name="Picture 5">
            <a:extLst>
              <a:ext uri="{FF2B5EF4-FFF2-40B4-BE49-F238E27FC236}">
                <a16:creationId xmlns:a16="http://schemas.microsoft.com/office/drawing/2014/main" id="{7C4EDF22-3BEE-4DBE-D4A3-51825BCE6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5748338"/>
            <a:ext cx="3124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7" name="Rectangle 13">
            <a:extLst>
              <a:ext uri="{FF2B5EF4-FFF2-40B4-BE49-F238E27FC236}">
                <a16:creationId xmlns:a16="http://schemas.microsoft.com/office/drawing/2014/main" id="{6477025D-C84D-5448-F416-E4DFA8FD3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638800"/>
            <a:ext cx="3829050" cy="685800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98" name="TextBox 19">
            <a:extLst>
              <a:ext uri="{FF2B5EF4-FFF2-40B4-BE49-F238E27FC236}">
                <a16:creationId xmlns:a16="http://schemas.microsoft.com/office/drawing/2014/main" id="{CA4F0CE2-D1B8-C8E3-7222-2CC3AE43F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3849762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BC849-BDA2-0AC6-F023-0C083D1C8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1">
            <a:extLst>
              <a:ext uri="{FF2B5EF4-FFF2-40B4-BE49-F238E27FC236}">
                <a16:creationId xmlns:a16="http://schemas.microsoft.com/office/drawing/2014/main" id="{D37CE44E-0B96-4D54-4801-CC9182F9AB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3010" name="Footer Placeholder 2">
            <a:extLst>
              <a:ext uri="{FF2B5EF4-FFF2-40B4-BE49-F238E27FC236}">
                <a16:creationId xmlns:a16="http://schemas.microsoft.com/office/drawing/2014/main" id="{F8011B62-4E4F-2460-F7E6-5DCAF320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ABDC60C8-67A8-3BD3-C67A-32FC2CB4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EACC65-6996-AD47-97B8-78C19F69FC66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7CE58FD0-7944-7CA1-DEA5-DE61404C1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79425"/>
            <a:ext cx="71643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 of asymptotic formula </a:t>
            </a:r>
            <a:endParaRPr lang="en-GB" altLang="en-US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013" name="Picture 9">
            <a:extLst>
              <a:ext uri="{FF2B5EF4-FFF2-40B4-BE49-F238E27FC236}">
                <a16:creationId xmlns:a16="http://schemas.microsoft.com/office/drawing/2014/main" id="{BFFCF278-0063-5D20-581E-057F23B23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38263"/>
            <a:ext cx="3181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2">
            <a:extLst>
              <a:ext uri="{FF2B5EF4-FFF2-40B4-BE49-F238E27FC236}">
                <a16:creationId xmlns:a16="http://schemas.microsoft.com/office/drawing/2014/main" id="{09E091B2-C616-3EA5-26DA-D6DBD8F8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628775"/>
            <a:ext cx="43243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8">
            <a:extLst>
              <a:ext uri="{FF2B5EF4-FFF2-40B4-BE49-F238E27FC236}">
                <a16:creationId xmlns:a16="http://schemas.microsoft.com/office/drawing/2014/main" id="{10FCE23E-93FB-D9D5-D67F-85BDB682E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57450"/>
            <a:ext cx="333216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param. of interest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take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3016" name="TextBox 9">
            <a:extLst>
              <a:ext uri="{FF2B5EF4-FFF2-40B4-BE49-F238E27FC236}">
                <a16:creationId xmlns:a16="http://schemas.microsoft.com/office/drawing/2014/main" id="{F3AB37E2-D874-BC70-E2FB-357B850F2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221163"/>
            <a:ext cx="35036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formula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approximation to 5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endParaRPr lang="en-US" altLang="en-US" sz="24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25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already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20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3017" name="TextBox 19">
            <a:extLst>
              <a:ext uri="{FF2B5EF4-FFF2-40B4-BE49-F238E27FC236}">
                <a16:creationId xmlns:a16="http://schemas.microsoft.com/office/drawing/2014/main" id="{E66F02C6-9AC6-FAAF-9F4D-12AD6F52D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1404724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63EEA-D17A-6BB4-4191-46FCB5F82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1">
            <a:extLst>
              <a:ext uri="{FF2B5EF4-FFF2-40B4-BE49-F238E27FC236}">
                <a16:creationId xmlns:a16="http://schemas.microsoft.com/office/drawing/2014/main" id="{4158A205-6504-D0AE-30EF-FCB10B68F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5"/>
            <a:ext cx="5275263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Date Placeholder 1">
            <a:extLst>
              <a:ext uri="{FF2B5EF4-FFF2-40B4-BE49-F238E27FC236}">
                <a16:creationId xmlns:a16="http://schemas.microsoft.com/office/drawing/2014/main" id="{C7024820-D22B-DAFE-C729-5943EB91896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4035" name="Footer Placeholder 2">
            <a:extLst>
              <a:ext uri="{FF2B5EF4-FFF2-40B4-BE49-F238E27FC236}">
                <a16:creationId xmlns:a16="http://schemas.microsoft.com/office/drawing/2014/main" id="{D26B7DAB-AADB-8DA6-9454-C88EF328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EBD8B4A8-FAA2-9290-E18A-13121E11B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C74E5B-BEAF-6B4C-A325-BFD133C4325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6AFDA88-B53C-13ED-CA6C-6E37663F4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5888"/>
            <a:ext cx="74945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How to read the </a:t>
            </a:r>
            <a:r>
              <a:rPr lang="en-GB" sz="3200" i="1" kern="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</a:t>
            </a:r>
            <a:r>
              <a:rPr lang="en-GB" sz="3200" kern="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0</a:t>
            </a: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plot</a:t>
            </a:r>
          </a:p>
        </p:txBody>
      </p:sp>
      <p:sp>
        <p:nvSpPr>
          <p:cNvPr id="44038" name="TextBox 5">
            <a:extLst>
              <a:ext uri="{FF2B5EF4-FFF2-40B4-BE49-F238E27FC236}">
                <a16:creationId xmlns:a16="http://schemas.microsoft.com/office/drawing/2014/main" id="{8269146B-62C9-C81C-C075-B87907A4A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46113"/>
            <a:ext cx="80645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“local”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background-only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obtained from the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each individual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without any correct for the Look-Elsewhere Effect.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“Expected” (dashed) curve gives the median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the SM Higgs (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1) at each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4039" name="TextBox 16">
            <a:extLst>
              <a:ext uri="{FF2B5EF4-FFF2-40B4-BE49-F238E27FC236}">
                <a16:creationId xmlns:a16="http://schemas.microsoft.com/office/drawing/2014/main" id="{8EE16D75-CF11-24B4-64A3-D1BA408ED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8" y="2841625"/>
            <a:ext cx="3392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ATLAS, Phys. Lett. B 716 (2012) 1-29</a:t>
            </a:r>
          </a:p>
        </p:txBody>
      </p:sp>
      <p:sp>
        <p:nvSpPr>
          <p:cNvPr id="44040" name="TextBox 1">
            <a:extLst>
              <a:ext uri="{FF2B5EF4-FFF2-40B4-BE49-F238E27FC236}">
                <a16:creationId xmlns:a16="http://schemas.microsoft.com/office/drawing/2014/main" id="{79E02A86-91CE-8692-5920-B32C61141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225" y="3109913"/>
            <a:ext cx="326589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blue band gives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width of the distribution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(±1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of significances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assumption 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 Higgs.</a:t>
            </a:r>
          </a:p>
        </p:txBody>
      </p:sp>
    </p:spTree>
    <p:extLst>
      <p:ext uri="{BB962C8B-B14F-4D97-AF65-F5344CB8AC3E}">
        <p14:creationId xmlns:p14="http://schemas.microsoft.com/office/powerpoint/2010/main" val="2738005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C99CD-E2F7-798A-8D81-DFC39026A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7">
            <a:extLst>
              <a:ext uri="{FF2B5EF4-FFF2-40B4-BE49-F238E27FC236}">
                <a16:creationId xmlns:a16="http://schemas.microsoft.com/office/drawing/2014/main" id="{B73CCCA6-3DE9-F292-2582-DB42543F9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93" y="2895600"/>
            <a:ext cx="8607741" cy="348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when setting an upper limit, an upwards fluctuation of the data </a:t>
            </a:r>
          </a:p>
          <a:p>
            <a:pPr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not taken to mean incompatibility with the hypothesized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observed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find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-value:</a:t>
            </a:r>
          </a:p>
          <a:p>
            <a:pPr>
              <a:spcBef>
                <a:spcPts val="1400"/>
              </a:spcBef>
              <a:spcAft>
                <a:spcPts val="18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sample approximation: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upper limit at CL = 1</a:t>
            </a:r>
            <a:r>
              <a:rPr lang="en-US" altLang="en-US" sz="2400" dirty="0">
                <a:solidFill>
                  <a:srgbClr val="0070C0"/>
                </a:solidFill>
                <a:latin typeface="Symbol" pitchFamily="2" charset="2"/>
                <a:cs typeface="Calibri" panose="020F0502020204030204" pitchFamily="34" charset="0"/>
              </a:rPr>
              <a:t>-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solve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5058" name="Picture 12">
            <a:extLst>
              <a:ext uri="{FF2B5EF4-FFF2-40B4-BE49-F238E27FC236}">
                <a16:creationId xmlns:a16="http://schemas.microsoft.com/office/drawing/2014/main" id="{9D67FFBB-5B6F-743C-E376-80321D97A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3" y="4914900"/>
            <a:ext cx="16129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Date Placeholder 1">
            <a:extLst>
              <a:ext uri="{FF2B5EF4-FFF2-40B4-BE49-F238E27FC236}">
                <a16:creationId xmlns:a16="http://schemas.microsoft.com/office/drawing/2014/main" id="{72C44239-862F-4281-0B6D-AB544BCBD39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5060" name="Footer Placeholder 2">
            <a:extLst>
              <a:ext uri="{FF2B5EF4-FFF2-40B4-BE49-F238E27FC236}">
                <a16:creationId xmlns:a16="http://schemas.microsoft.com/office/drawing/2014/main" id="{A37EA2F1-D48A-6E4D-4568-BBD8D852D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1" name="Slide Number Placeholder 3">
            <a:extLst>
              <a:ext uri="{FF2B5EF4-FFF2-40B4-BE49-F238E27FC236}">
                <a16:creationId xmlns:a16="http://schemas.microsoft.com/office/drawing/2014/main" id="{170E7649-5FDB-87AC-A6CD-17BAD2C8F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75890E-54F6-FB45-BDBD-F47F84BB5F8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2" name="Rectangle 2">
            <a:extLst>
              <a:ext uri="{FF2B5EF4-FFF2-40B4-BE49-F238E27FC236}">
                <a16:creationId xmlns:a16="http://schemas.microsoft.com/office/drawing/2014/main" id="{CE6FB654-B1DB-4B30-BB9E-B5E96FAA3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381000"/>
            <a:ext cx="6964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statistic for upper limits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3" name="Text Box 3">
            <a:extLst>
              <a:ext uri="{FF2B5EF4-FFF2-40B4-BE49-F238E27FC236}">
                <a16:creationId xmlns:a16="http://schemas.microsoft.com/office/drawing/2014/main" id="{EB4B44B6-EA5A-D5F4-86E5-D5736FDB8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18" y="1028700"/>
            <a:ext cx="6007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purposes of setting an upper limit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</a:t>
            </a:r>
          </a:p>
        </p:txBody>
      </p:sp>
      <p:pic>
        <p:nvPicPr>
          <p:cNvPr id="45064" name="Picture 7">
            <a:extLst>
              <a:ext uri="{FF2B5EF4-FFF2-40B4-BE49-F238E27FC236}">
                <a16:creationId xmlns:a16="http://schemas.microsoft.com/office/drawing/2014/main" id="{A045C90F-72C4-B129-F975-5578CCBFA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31" y="1617663"/>
            <a:ext cx="365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7">
            <a:extLst>
              <a:ext uri="{FF2B5EF4-FFF2-40B4-BE49-F238E27FC236}">
                <a16:creationId xmlns:a16="http://schemas.microsoft.com/office/drawing/2014/main" id="{7DFEED91-EA44-1346-2F49-283692615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31" y="1674813"/>
            <a:ext cx="2219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TextBox 11">
            <a:extLst>
              <a:ext uri="{FF2B5EF4-FFF2-40B4-BE49-F238E27FC236}">
                <a16:creationId xmlns:a16="http://schemas.microsoft.com/office/drawing/2014/main" id="{EAD9D000-35A7-027B-13E0-D9DBB4604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943" y="1962150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pic>
        <p:nvPicPr>
          <p:cNvPr id="45067" name="Picture 11">
            <a:extLst>
              <a:ext uri="{FF2B5EF4-FFF2-40B4-BE49-F238E27FC236}">
                <a16:creationId xmlns:a16="http://schemas.microsoft.com/office/drawing/2014/main" id="{24FF3328-CA0D-C6A3-DA60-FCF80CCD89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56" y="3865563"/>
            <a:ext cx="29622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1">
            <a:extLst>
              <a:ext uri="{FF2B5EF4-FFF2-40B4-BE49-F238E27FC236}">
                <a16:creationId xmlns:a16="http://schemas.microsoft.com/office/drawing/2014/main" id="{7E062DEE-5B24-1DC9-5177-FF9BD59FD1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468" y="5003800"/>
            <a:ext cx="77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9" name="Rectangle 13">
            <a:extLst>
              <a:ext uri="{FF2B5EF4-FFF2-40B4-BE49-F238E27FC236}">
                <a16:creationId xmlns:a16="http://schemas.microsoft.com/office/drawing/2014/main" id="{621473E5-FD8A-0803-60F0-0A8243C7C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718" y="4803775"/>
            <a:ext cx="2595563" cy="790575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70" name="TextBox 19">
            <a:extLst>
              <a:ext uri="{FF2B5EF4-FFF2-40B4-BE49-F238E27FC236}">
                <a16:creationId xmlns:a16="http://schemas.microsoft.com/office/drawing/2014/main" id="{8D5D92BE-F3EB-9671-3D06-DA46ADCED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3990785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1AC72-6745-7050-DB6A-BC3004B6E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1">
            <a:extLst>
              <a:ext uri="{FF2B5EF4-FFF2-40B4-BE49-F238E27FC236}">
                <a16:creationId xmlns:a16="http://schemas.microsoft.com/office/drawing/2014/main" id="{36460FC4-418C-F006-84F7-9C78045C59F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6082" name="Footer Placeholder 2">
            <a:extLst>
              <a:ext uri="{FF2B5EF4-FFF2-40B4-BE49-F238E27FC236}">
                <a16:creationId xmlns:a16="http://schemas.microsoft.com/office/drawing/2014/main" id="{B82796C3-74E6-0A80-8FF9-61E5211EE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F7587DE0-D9BA-66A0-84BF-435603FB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8501A8-F833-484A-87CF-3279DEDDF36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FB6A682A-A34E-BAF5-9610-0879166F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79425"/>
            <a:ext cx="71643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 of asymptotic formulae </a:t>
            </a:r>
            <a:endParaRPr lang="en-GB" altLang="en-US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085" name="Picture 2">
            <a:extLst>
              <a:ext uri="{FF2B5EF4-FFF2-40B4-BE49-F238E27FC236}">
                <a16:creationId xmlns:a16="http://schemas.microsoft.com/office/drawing/2014/main" id="{3BBCC93F-1D4A-A8D6-F88A-E92B320E7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38862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Box 6">
            <a:extLst>
              <a:ext uri="{FF2B5EF4-FFF2-40B4-BE49-F238E27FC236}">
                <a16:creationId xmlns:a16="http://schemas.microsoft.com/office/drawing/2014/main" id="{1C1EA76D-D474-CA73-4608-38055A729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095375"/>
            <a:ext cx="6757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Poisson(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find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values.</a:t>
            </a:r>
          </a:p>
        </p:txBody>
      </p:sp>
      <p:sp>
        <p:nvSpPr>
          <p:cNvPr id="46087" name="TextBox 7">
            <a:extLst>
              <a:ext uri="{FF2B5EF4-FFF2-40B4-BE49-F238E27FC236}">
                <a16:creationId xmlns:a16="http://schemas.microsoft.com/office/drawing/2014/main" id="{A44D97AD-60C9-9FD4-D921-761AF41C1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71700"/>
            <a:ext cx="4669971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|1)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Typically interested in 95% CL, i.e.,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threshold = 0.05, i.e.,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2.69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 1.64.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|0]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“exclusion sensitivity”.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asymptotic formulae good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6,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9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6088" name="TextBox 19">
            <a:extLst>
              <a:ext uri="{FF2B5EF4-FFF2-40B4-BE49-F238E27FC236}">
                <a16:creationId xmlns:a16="http://schemas.microsoft.com/office/drawing/2014/main" id="{B5520B4D-21CA-38C9-DA4D-FD524EB69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3333376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C8597-3DFA-3A80-BAA8-89192DFA1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>
            <a:extLst>
              <a:ext uri="{FF2B5EF4-FFF2-40B4-BE49-F238E27FC236}">
                <a16:creationId xmlns:a16="http://schemas.microsoft.com/office/drawing/2014/main" id="{DBBCE959-C66D-12EB-EC16-99CA8C832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3016250"/>
            <a:ext cx="6027424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Date Placeholder 1">
            <a:extLst>
              <a:ext uri="{FF2B5EF4-FFF2-40B4-BE49-F238E27FC236}">
                <a16:creationId xmlns:a16="http://schemas.microsoft.com/office/drawing/2014/main" id="{B25AC654-CD57-FB94-EC92-D27A31358F3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01600" y="6480175"/>
            <a:ext cx="215219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7107" name="Footer Placeholder 2">
            <a:extLst>
              <a:ext uri="{FF2B5EF4-FFF2-40B4-BE49-F238E27FC236}">
                <a16:creationId xmlns:a16="http://schemas.microsoft.com/office/drawing/2014/main" id="{53ED84CF-FB38-6F6D-FAE2-70DBC49CD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9919" y="6480175"/>
            <a:ext cx="6251611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7C8E8A63-9EB2-0446-B17B-8EB826D6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4513" y="6480175"/>
            <a:ext cx="215219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30E0E1-BAF7-504B-BBC1-A38E414662D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2868B509-7B9D-C03D-86CB-6736030B9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115888"/>
            <a:ext cx="755990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How to read the green and yellow limit plots</a:t>
            </a:r>
          </a:p>
        </p:txBody>
      </p:sp>
      <p:sp>
        <p:nvSpPr>
          <p:cNvPr id="47110" name="TextBox 4">
            <a:extLst>
              <a:ext uri="{FF2B5EF4-FFF2-40B4-BE49-F238E27FC236}">
                <a16:creationId xmlns:a16="http://schemas.microsoft.com/office/drawing/2014/main" id="{ACFAAC5C-AD7C-8068-20F7-D2E0B2283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620713"/>
            <a:ext cx="878972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every value of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find the upper limit on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for each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determine the distribution of upper limits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would obtain under the hypothesis of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dashed curve is the median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the green (yellow) bands give the ± 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regions of this distribution.</a:t>
            </a:r>
          </a:p>
        </p:txBody>
      </p:sp>
      <p:sp>
        <p:nvSpPr>
          <p:cNvPr id="47111" name="TextBox 16">
            <a:extLst>
              <a:ext uri="{FF2B5EF4-FFF2-40B4-BE49-F238E27FC236}">
                <a16:creationId xmlns:a16="http://schemas.microsoft.com/office/drawing/2014/main" id="{A7FE8FF8-FD55-E774-4DED-F57E1C78E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49" y="2859088"/>
            <a:ext cx="342045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ATLAS, Phys. Lett. B 716 (2012) 1-29</a:t>
            </a:r>
          </a:p>
        </p:txBody>
      </p:sp>
    </p:spTree>
    <p:extLst>
      <p:ext uri="{BB962C8B-B14F-4D97-AF65-F5344CB8AC3E}">
        <p14:creationId xmlns:p14="http://schemas.microsoft.com/office/powerpoint/2010/main" val="573533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5B1F9-DB62-CBC2-6720-7B363280E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1">
            <a:extLst>
              <a:ext uri="{FF2B5EF4-FFF2-40B4-BE49-F238E27FC236}">
                <a16:creationId xmlns:a16="http://schemas.microsoft.com/office/drawing/2014/main" id="{EBC8FD1B-2C8B-1CEF-C024-B9EABCB7201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01600" y="6480175"/>
            <a:ext cx="215219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7107" name="Footer Placeholder 2">
            <a:extLst>
              <a:ext uri="{FF2B5EF4-FFF2-40B4-BE49-F238E27FC236}">
                <a16:creationId xmlns:a16="http://schemas.microsoft.com/office/drawing/2014/main" id="{CB204B93-EBED-DC73-76D1-FC695CB99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9919" y="6480175"/>
            <a:ext cx="6251611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C8B2B5F9-FFF8-83FA-7FBB-7D4D76F2A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4513" y="6480175"/>
            <a:ext cx="215219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30E0E1-BAF7-504B-BBC1-A38E414662D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4931F118-4EC9-4BC4-7847-2F65B1C4A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279178"/>
            <a:ext cx="755990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More Analysis Prototypes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E8E63-8D1D-2445-5740-C2F95F202A80}"/>
              </a:ext>
            </a:extLst>
          </p:cNvPr>
          <p:cNvSpPr txBox="1"/>
          <p:nvPr/>
        </p:nvSpPr>
        <p:spPr>
          <a:xfrm>
            <a:off x="435428" y="1114879"/>
            <a:ext cx="6835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0)  Poisson Counting Experiment, known background: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239727-72BA-E496-EB61-93056E844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536" y="1762735"/>
            <a:ext cx="2298700" cy="469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6AD92C-5357-EDBC-DB2C-B85DE6858FBA}"/>
              </a:ext>
            </a:extLst>
          </p:cNvPr>
          <p:cNvSpPr txBox="1"/>
          <p:nvPr/>
        </p:nvSpPr>
        <p:spPr>
          <a:xfrm>
            <a:off x="391887" y="2590800"/>
            <a:ext cx="8183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 Poisson Counting Experiment with nuisance params. (e.g.,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D97BB-B9BE-72CD-EA13-5ECB55669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937" y="3366826"/>
            <a:ext cx="2197100" cy="495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35BA8A-E4CD-185D-9DCF-EE8EDCAE4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937" y="3900226"/>
            <a:ext cx="1993900" cy="419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379B86-A2F3-02FD-EA47-AE0D527DCE6B}"/>
              </a:ext>
            </a:extLst>
          </p:cNvPr>
          <p:cNvSpPr txBox="1"/>
          <p:nvPr/>
        </p:nvSpPr>
        <p:spPr>
          <a:xfrm>
            <a:off x="6126208" y="3366826"/>
            <a:ext cx="233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“on/off problem”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CCF36-DF06-E7F2-751B-E6419F6BD53F}"/>
              </a:ext>
            </a:extLst>
          </p:cNvPr>
          <p:cNvSpPr txBox="1"/>
          <p:nvPr/>
        </p:nvSpPr>
        <p:spPr>
          <a:xfrm>
            <a:off x="735014" y="3410630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98358B-DA97-8426-DFE8-A8955E12018E}"/>
              </a:ext>
            </a:extLst>
          </p:cNvPr>
          <p:cNvSpPr txBox="1"/>
          <p:nvPr/>
        </p:nvSpPr>
        <p:spPr>
          <a:xfrm>
            <a:off x="666157" y="4692797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403A35-2207-C853-FB25-6041CF95B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4360" y="4685051"/>
            <a:ext cx="5118100" cy="520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B990D0-6F28-E4E2-8B0E-D39419593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0992" y="5311321"/>
            <a:ext cx="2286000" cy="431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6EBD7F-1CCE-2B1B-A91D-4C4EE0C8D327}"/>
              </a:ext>
            </a:extLst>
          </p:cNvPr>
          <p:cNvSpPr txBox="1"/>
          <p:nvPr/>
        </p:nvSpPr>
        <p:spPr>
          <a:xfrm>
            <a:off x="3450772" y="5998029"/>
            <a:ext cx="5404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or Poisson, Gamma, log-normal,...  as appropriate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A76B6B-9BEB-9605-2361-85780277A008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3124201" y="5743121"/>
            <a:ext cx="326571" cy="4549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519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Gran Sasso 2025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576942" y="1099455"/>
            <a:ext cx="5998180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			Introduction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Probability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Hypothesis tests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Parameter estimation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Confidence limits</a:t>
            </a:r>
          </a:p>
          <a:p>
            <a:pPr algn="l">
              <a:spcAft>
                <a:spcPts val="600"/>
              </a:spcAft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Lecture 2:			Systematic uncertainties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Prototype analysis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Experimental sensitivity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EB6DB5-09DE-3894-D2AB-7B057E621996}"/>
              </a:ext>
            </a:extLst>
          </p:cNvPr>
          <p:cNvSpPr txBox="1"/>
          <p:nvPr/>
        </p:nvSpPr>
        <p:spPr>
          <a:xfrm>
            <a:off x="380956" y="5604146"/>
            <a:ext cx="82732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Almost everything is a subset of the University of London course: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		    http://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/~cowan/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stat_course.html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46A6B1-B0BB-AF4F-E0F8-851EDE4AC63E}"/>
              </a:ext>
            </a:extLst>
          </p:cNvPr>
          <p:cNvSpPr txBox="1"/>
          <p:nvPr/>
        </p:nvSpPr>
        <p:spPr>
          <a:xfrm>
            <a:off x="418011" y="4637314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92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B8E6B-682A-70AC-EE14-50B6C14F4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1">
            <a:extLst>
              <a:ext uri="{FF2B5EF4-FFF2-40B4-BE49-F238E27FC236}">
                <a16:creationId xmlns:a16="http://schemas.microsoft.com/office/drawing/2014/main" id="{0206BE4C-043D-4A31-31B8-A29DE824F6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01600" y="6480175"/>
            <a:ext cx="215219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7107" name="Footer Placeholder 2">
            <a:extLst>
              <a:ext uri="{FF2B5EF4-FFF2-40B4-BE49-F238E27FC236}">
                <a16:creationId xmlns:a16="http://schemas.microsoft.com/office/drawing/2014/main" id="{8F85F5D7-C97E-FBFB-DD1A-930294DA3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9919" y="6480175"/>
            <a:ext cx="6251611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390C4EC9-DD30-FB84-18C2-86943AB1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4513" y="6480175"/>
            <a:ext cx="215219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30E0E1-BAF7-504B-BBC1-A38E414662D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4E69668D-F617-745E-5BE1-700ADF460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279178"/>
            <a:ext cx="755990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Analysis Prototypes (cont.)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1AEB4D-36B2-05C3-F2FC-F20038B0D003}"/>
              </a:ext>
            </a:extLst>
          </p:cNvPr>
          <p:cNvSpPr txBox="1"/>
          <p:nvPr/>
        </p:nvSpPr>
        <p:spPr>
          <a:xfrm>
            <a:off x="435428" y="973365"/>
            <a:ext cx="5529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 Multi-bin Poisson Counting Experiment: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1FE39A-C87E-0591-2D2E-AD1F4953B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313" y="1546679"/>
            <a:ext cx="5029200" cy="520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973387-82DE-00E8-D704-600481857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541" y="2146370"/>
            <a:ext cx="2451100" cy="495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17B214-362A-5941-5BD1-7745D0158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093" y="2168142"/>
            <a:ext cx="1511300" cy="406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E382017-4BA3-9D9E-FA1B-0A729C6B6125}"/>
              </a:ext>
            </a:extLst>
          </p:cNvPr>
          <p:cNvSpPr txBox="1"/>
          <p:nvPr/>
        </p:nvSpPr>
        <p:spPr>
          <a:xfrm>
            <a:off x="436056" y="2871806"/>
            <a:ext cx="2927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 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Unbinned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analysis: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F30A6D-976E-F1F5-C226-08E002BEF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5" y="3489710"/>
            <a:ext cx="5130800" cy="520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BDB224-6846-4EEF-6B1D-E86319FFB7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595" y="4020946"/>
            <a:ext cx="3619500" cy="825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4F7CE9-08A1-FD3C-8FCB-89557A2D51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303" y="4883462"/>
            <a:ext cx="4660900" cy="6477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8DB0A47-51C5-E764-FF62-8EFB148E81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470" y="5589950"/>
            <a:ext cx="77089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29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D820C-1860-2B91-E2F7-FDD054A8F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1">
            <a:extLst>
              <a:ext uri="{FF2B5EF4-FFF2-40B4-BE49-F238E27FC236}">
                <a16:creationId xmlns:a16="http://schemas.microsoft.com/office/drawing/2014/main" id="{58347442-E040-EA8F-3AB0-BDF0050555E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3554" name="Footer Placeholder 2">
            <a:extLst>
              <a:ext uri="{FF2B5EF4-FFF2-40B4-BE49-F238E27FC236}">
                <a16:creationId xmlns:a16="http://schemas.microsoft.com/office/drawing/2014/main" id="{D63A5C8F-C0C8-AE1F-15BE-A6252BBF0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194BB87C-12FF-8915-B68A-875E6B7D1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A04F9E-65AF-A847-857D-10DDAA04649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663DCEA5-588F-D077-F571-A892D4298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280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for Poisson counting experiment</a:t>
            </a:r>
          </a:p>
        </p:txBody>
      </p:sp>
      <p:sp>
        <p:nvSpPr>
          <p:cNvPr id="23557" name="TextBox 1">
            <a:extLst>
              <a:ext uri="{FF2B5EF4-FFF2-40B4-BE49-F238E27FC236}">
                <a16:creationId xmlns:a16="http://schemas.microsoft.com/office/drawing/2014/main" id="{1C01D2D3-5EBB-3789-31AA-A68F2E092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908050"/>
            <a:ext cx="65262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 a number of events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where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expected number of events from signal,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expected number of background events.</a:t>
            </a:r>
          </a:p>
        </p:txBody>
      </p:sp>
      <p:sp>
        <p:nvSpPr>
          <p:cNvPr id="23558" name="TextBox 4">
            <a:extLst>
              <a:ext uri="{FF2B5EF4-FFF2-40B4-BE49-F238E27FC236}">
                <a16:creationId xmlns:a16="http://schemas.microsoft.com/office/drawing/2014/main" id="{914AF087-3857-CBF0-9ECF-5985853D9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4259263"/>
            <a:ext cx="546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convert to equivalent significance:</a:t>
            </a:r>
          </a:p>
        </p:txBody>
      </p:sp>
      <p:pic>
        <p:nvPicPr>
          <p:cNvPr id="23559" name="Picture 5">
            <a:extLst>
              <a:ext uri="{FF2B5EF4-FFF2-40B4-BE49-F238E27FC236}">
                <a16:creationId xmlns:a16="http://schemas.microsoft.com/office/drawing/2014/main" id="{8F3DCF77-1525-639C-2C96-4AEE41C9A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4254500"/>
            <a:ext cx="2057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6">
            <a:extLst>
              <a:ext uri="{FF2B5EF4-FFF2-40B4-BE49-F238E27FC236}">
                <a16:creationId xmlns:a16="http://schemas.microsoft.com/office/drawing/2014/main" id="{2A310648-DC7D-91B6-7B48-FFBC1D9F3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565400"/>
            <a:ext cx="8405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test for discovery of signal compute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hypothesis,</a:t>
            </a:r>
          </a:p>
        </p:txBody>
      </p:sp>
      <p:sp>
        <p:nvSpPr>
          <p:cNvPr id="23561" name="TextBox 7">
            <a:extLst>
              <a:ext uri="{FF2B5EF4-FFF2-40B4-BE49-F238E27FC236}">
                <a16:creationId xmlns:a16="http://schemas.microsoft.com/office/drawing/2014/main" id="{7F4C5BD1-58DA-5A39-C948-5388A1BD3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4614863"/>
            <a:ext cx="80322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Φ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standard Gaussian cumulative distribution, e.g.,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&gt; 5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5 sigma effect) means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&lt; 2.9 ×10</a:t>
            </a:r>
            <a:r>
              <a:rPr lang="en-US" alt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562" name="TextBox 8">
            <a:extLst>
              <a:ext uri="{FF2B5EF4-FFF2-40B4-BE49-F238E27FC236}">
                <a16:creationId xmlns:a16="http://schemas.microsoft.com/office/drawing/2014/main" id="{8A862EC3-544C-08A4-06FF-4D66D0F8B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5589588"/>
            <a:ext cx="7686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characterize sensitivity to discovery, give expected (mean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median)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a given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3563" name="Picture 10">
            <a:extLst>
              <a:ext uri="{FF2B5EF4-FFF2-40B4-BE49-F238E27FC236}">
                <a16:creationId xmlns:a16="http://schemas.microsoft.com/office/drawing/2014/main" id="{63EC2379-68D7-6B04-B6AC-64E7CA210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3213100"/>
            <a:ext cx="6731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162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E450E-35C2-67AE-BB9A-F08AEBF97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1">
            <a:extLst>
              <a:ext uri="{FF2B5EF4-FFF2-40B4-BE49-F238E27FC236}">
                <a16:creationId xmlns:a16="http://schemas.microsoft.com/office/drawing/2014/main" id="{0FF27A5D-6638-D9B4-8BDB-1566EEE77F3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4578" name="Footer Placeholder 2">
            <a:extLst>
              <a:ext uri="{FF2B5EF4-FFF2-40B4-BE49-F238E27FC236}">
                <a16:creationId xmlns:a16="http://schemas.microsoft.com/office/drawing/2014/main" id="{14AF0B1D-6D1E-50FD-1FF9-134B9660E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B8EEC9CA-B90E-F9A4-E32D-389E8356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91EA6E-3016-0C4A-B2D8-D8D090A6B80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E7163BBF-921D-1615-72FD-3A5C06FE5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6035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425E222F-8950-9B77-CDC7-FBF3CDD9F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82588"/>
            <a:ext cx="71643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expected discovery significance</a:t>
            </a:r>
          </a:p>
        </p:txBody>
      </p:sp>
      <p:sp>
        <p:nvSpPr>
          <p:cNvPr id="24582" name="Text Box 3">
            <a:extLst>
              <a:ext uri="{FF2B5EF4-FFF2-40B4-BE49-F238E27FC236}">
                <a16:creationId xmlns:a16="http://schemas.microsoft.com/office/drawing/2014/main" id="{8AE46263-3027-47C4-124C-4F8B82660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022350"/>
            <a:ext cx="8220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√(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observed value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Prob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|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),:</a:t>
            </a:r>
          </a:p>
        </p:txBody>
      </p:sp>
      <p:pic>
        <p:nvPicPr>
          <p:cNvPr id="24583" name="Picture 3">
            <a:extLst>
              <a:ext uri="{FF2B5EF4-FFF2-40B4-BE49-F238E27FC236}">
                <a16:creationId xmlns:a16="http://schemas.microsoft.com/office/drawing/2014/main" id="{994E92B7-7717-120D-2A8C-94818F959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416175"/>
            <a:ext cx="29876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Box 8">
            <a:extLst>
              <a:ext uri="{FF2B5EF4-FFF2-40B4-BE49-F238E27FC236}">
                <a16:creationId xmlns:a16="http://schemas.microsoft.com/office/drawing/2014/main" id="{9AC49A88-EB30-F0D8-CAE3-DDA0B4E88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3384550"/>
            <a:ext cx="5402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for rejecting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therefore</a:t>
            </a:r>
          </a:p>
        </p:txBody>
      </p:sp>
      <p:pic>
        <p:nvPicPr>
          <p:cNvPr id="24585" name="Picture 4">
            <a:extLst>
              <a:ext uri="{FF2B5EF4-FFF2-40B4-BE49-F238E27FC236}">
                <a16:creationId xmlns:a16="http://schemas.microsoft.com/office/drawing/2014/main" id="{C1CF966C-B6EC-4BDF-3882-751B90B59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3992563"/>
            <a:ext cx="37766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Box 10">
            <a:extLst>
              <a:ext uri="{FF2B5EF4-FFF2-40B4-BE49-F238E27FC236}">
                <a16:creationId xmlns:a16="http://schemas.microsoft.com/office/drawing/2014/main" id="{71048DB6-00E4-A10C-1984-D5FB67E37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4824413"/>
            <a:ext cx="7142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(median) significance assuming signal rate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24587" name="Picture 5">
            <a:extLst>
              <a:ext uri="{FF2B5EF4-FFF2-40B4-BE49-F238E27FC236}">
                <a16:creationId xmlns:a16="http://schemas.microsoft.com/office/drawing/2014/main" id="{11AA60DF-5E0A-4294-3A4D-D2BE533A4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5445125"/>
            <a:ext cx="3060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931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6ADC9-B478-9971-DF4E-7DC5C0370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1">
            <a:extLst>
              <a:ext uri="{FF2B5EF4-FFF2-40B4-BE49-F238E27FC236}">
                <a16:creationId xmlns:a16="http://schemas.microsoft.com/office/drawing/2014/main" id="{384140F4-7787-C7A4-65A3-9FA11FAEA56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5602" name="Footer Placeholder 2">
            <a:extLst>
              <a:ext uri="{FF2B5EF4-FFF2-40B4-BE49-F238E27FC236}">
                <a16:creationId xmlns:a16="http://schemas.microsoft.com/office/drawing/2014/main" id="{4F0E326C-D71F-830E-C0FD-D88A1238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5CFFDF35-CADA-EAF2-71EA-A024D4A77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E1FFF3-0B71-2944-8E23-8A607DB09DF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153F69AD-279C-7AE1-F403-4DA929431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25450"/>
            <a:ext cx="8112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approximation for significance</a:t>
            </a:r>
          </a:p>
        </p:txBody>
      </p:sp>
      <p:sp>
        <p:nvSpPr>
          <p:cNvPr id="25605" name="Text Box 3">
            <a:extLst>
              <a:ext uri="{FF2B5EF4-FFF2-40B4-BE49-F238E27FC236}">
                <a16:creationId xmlns:a16="http://schemas.microsoft.com/office/drawing/2014/main" id="{7F0CC849-2C3E-DAC1-C541-65AED41FF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095375"/>
            <a:ext cx="4689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 likelihood for parameter </a:t>
            </a:r>
            <a:r>
              <a:rPr lang="en-US" altLang="en-US" sz="24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25606" name="Picture 15">
            <a:extLst>
              <a:ext uri="{FF2B5EF4-FFF2-40B4-BE49-F238E27FC236}">
                <a16:creationId xmlns:a16="http://schemas.microsoft.com/office/drawing/2014/main" id="{10C6A1BD-0CA3-9D37-F194-6A479C092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73238"/>
            <a:ext cx="2971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3">
            <a:extLst>
              <a:ext uri="{FF2B5EF4-FFF2-40B4-BE49-F238E27FC236}">
                <a16:creationId xmlns:a16="http://schemas.microsoft.com/office/drawing/2014/main" id="{45B1912D-8913-F173-C95D-26357895F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652963"/>
            <a:ext cx="623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likelihood ratio statistic for testing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</a:p>
        </p:txBody>
      </p:sp>
      <p:pic>
        <p:nvPicPr>
          <p:cNvPr id="25608" name="Picture 2">
            <a:extLst>
              <a:ext uri="{FF2B5EF4-FFF2-40B4-BE49-F238E27FC236}">
                <a16:creationId xmlns:a16="http://schemas.microsoft.com/office/drawing/2014/main" id="{C1BEDDE0-98A0-2E74-CB17-C95D19A58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5199063"/>
            <a:ext cx="78771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8">
            <a:extLst>
              <a:ext uri="{FF2B5EF4-FFF2-40B4-BE49-F238E27FC236}">
                <a16:creationId xmlns:a16="http://schemas.microsoft.com/office/drawing/2014/main" id="{FB9B57FB-DECB-F4E0-AA1B-626BA949E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27400"/>
            <a:ext cx="37719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Box 19">
            <a:extLst>
              <a:ext uri="{FF2B5EF4-FFF2-40B4-BE49-F238E27FC236}">
                <a16:creationId xmlns:a16="http://schemas.microsoft.com/office/drawing/2014/main" id="{523974D2-C5FB-92AE-5CE8-B05B584FC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2708275"/>
            <a:ext cx="6154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test for discovery use profile likelihood ratio:</a:t>
            </a:r>
          </a:p>
        </p:txBody>
      </p:sp>
      <p:pic>
        <p:nvPicPr>
          <p:cNvPr id="25611" name="Picture 20">
            <a:extLst>
              <a:ext uri="{FF2B5EF4-FFF2-40B4-BE49-F238E27FC236}">
                <a16:creationId xmlns:a16="http://schemas.microsoft.com/office/drawing/2014/main" id="{A3AFEBC0-F198-CB1C-BCA7-8097E17BE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484563"/>
            <a:ext cx="2260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extBox 21">
            <a:extLst>
              <a:ext uri="{FF2B5EF4-FFF2-40B4-BE49-F238E27FC236}">
                <a16:creationId xmlns:a16="http://schemas.microsoft.com/office/drawing/2014/main" id="{AB1535E7-A9D4-0874-6925-FC7C07B01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1797050"/>
            <a:ext cx="17540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nuisance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params.</a:t>
            </a:r>
          </a:p>
        </p:txBody>
      </p:sp>
      <p:cxnSp>
        <p:nvCxnSpPr>
          <p:cNvPr id="25613" name="Straight Arrow Connector 22">
            <a:extLst>
              <a:ext uri="{FF2B5EF4-FFF2-40B4-BE49-F238E27FC236}">
                <a16:creationId xmlns:a16="http://schemas.microsoft.com/office/drawing/2014/main" id="{678710F8-674D-2507-971D-3742B0A8125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24750" y="3068638"/>
            <a:ext cx="142875" cy="360362"/>
          </a:xfrm>
          <a:prstGeom prst="straightConnector1">
            <a:avLst/>
          </a:prstGeom>
          <a:noFill/>
          <a:ln w="2857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98976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51679-010C-0529-3D97-CC07B71A1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1">
            <a:extLst>
              <a:ext uri="{FF2B5EF4-FFF2-40B4-BE49-F238E27FC236}">
                <a16:creationId xmlns:a16="http://schemas.microsoft.com/office/drawing/2014/main" id="{D79AE8DE-FEB5-A0DF-961E-28D0B877213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6626" name="Footer Placeholder 2">
            <a:extLst>
              <a:ext uri="{FF2B5EF4-FFF2-40B4-BE49-F238E27FC236}">
                <a16:creationId xmlns:a16="http://schemas.microsoft.com/office/drawing/2014/main" id="{46E9FE23-9899-08C1-F842-420929291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028E6536-93ED-6A79-501A-20C68B566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916EF3-8F6D-3D49-A58A-F038D5E3F01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D136CBA9-2576-8F07-96E4-FFC9E3A59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25450"/>
            <a:ext cx="8112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Poisson significance (continued)</a:t>
            </a:r>
          </a:p>
        </p:txBody>
      </p:sp>
      <p:sp>
        <p:nvSpPr>
          <p:cNvPr id="26629" name="TextBox 15">
            <a:extLst>
              <a:ext uri="{FF2B5EF4-FFF2-40B4-BE49-F238E27FC236}">
                <a16:creationId xmlns:a16="http://schemas.microsoft.com/office/drawing/2014/main" id="{B6D2508C-345E-A84A-6E4D-42DD02276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68413"/>
            <a:ext cx="6326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sufficiently 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(use Wilks’ theorem), </a:t>
            </a:r>
          </a:p>
        </p:txBody>
      </p:sp>
      <p:sp>
        <p:nvSpPr>
          <p:cNvPr id="26630" name="TextBox 9">
            <a:extLst>
              <a:ext uri="{FF2B5EF4-FFF2-40B4-BE49-F238E27FC236}">
                <a16:creationId xmlns:a16="http://schemas.microsoft.com/office/drawing/2014/main" id="{D987DBA3-056D-8CAC-8203-F03DD11C6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25800"/>
            <a:ext cx="7689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median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]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(i.e., the Asimov data set):</a:t>
            </a:r>
          </a:p>
        </p:txBody>
      </p:sp>
      <p:sp>
        <p:nvSpPr>
          <p:cNvPr id="26631" name="TextBox 11">
            <a:extLst>
              <a:ext uri="{FF2B5EF4-FFF2-40B4-BE49-F238E27FC236}">
                <a16:creationId xmlns:a16="http://schemas.microsoft.com/office/drawing/2014/main" id="{B8E08241-C985-5BA7-FE67-802BB8923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5300663"/>
            <a:ext cx="4032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reduces to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&lt;&lt;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6632" name="Picture 8">
            <a:extLst>
              <a:ext uri="{FF2B5EF4-FFF2-40B4-BE49-F238E27FC236}">
                <a16:creationId xmlns:a16="http://schemas.microsoft.com/office/drawing/2014/main" id="{74C44855-BE3C-BA5C-E3C8-4D7B57DC5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119563"/>
            <a:ext cx="4483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>
            <a:extLst>
              <a:ext uri="{FF2B5EF4-FFF2-40B4-BE49-F238E27FC236}">
                <a16:creationId xmlns:a16="http://schemas.microsoft.com/office/drawing/2014/main" id="{80982D91-29EF-ADD4-2F27-127DD79A2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92300"/>
            <a:ext cx="3454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>
            <a:extLst>
              <a:ext uri="{FF2B5EF4-FFF2-40B4-BE49-F238E27FC236}">
                <a16:creationId xmlns:a16="http://schemas.microsoft.com/office/drawing/2014/main" id="{BD8FCB95-90A6-47B1-FE93-6B3CF866E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43138"/>
            <a:ext cx="3860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32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598C8-A793-45A1-C21C-F2E2F4FF3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1">
            <a:extLst>
              <a:ext uri="{FF2B5EF4-FFF2-40B4-BE49-F238E27FC236}">
                <a16:creationId xmlns:a16="http://schemas.microsoft.com/office/drawing/2014/main" id="{975E5855-C44C-FE13-5303-7666A2AD2B6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7650" name="Footer Placeholder 2">
            <a:extLst>
              <a:ext uri="{FF2B5EF4-FFF2-40B4-BE49-F238E27FC236}">
                <a16:creationId xmlns:a16="http://schemas.microsoft.com/office/drawing/2014/main" id="{551E727B-A86B-BBE4-7598-777E5D8E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BC8308DB-FB28-3400-ADC5-521624839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018003-31B8-BB47-942E-EC2274EA4789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652" name="Picture 8">
            <a:extLst>
              <a:ext uri="{FF2B5EF4-FFF2-40B4-BE49-F238E27FC236}">
                <a16:creationId xmlns:a16="http://schemas.microsoft.com/office/drawing/2014/main" id="{5340542D-541F-6425-B759-A6C6114BA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22463"/>
            <a:ext cx="50577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>
            <a:extLst>
              <a:ext uri="{FF2B5EF4-FFF2-40B4-BE49-F238E27FC236}">
                <a16:creationId xmlns:a16="http://schemas.microsoft.com/office/drawing/2014/main" id="{C7132A71-4ADB-259A-2946-03604969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1463"/>
            <a:ext cx="81121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significance,</a:t>
            </a:r>
            <a:b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of the hypothesis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</a:p>
        </p:txBody>
      </p:sp>
      <p:sp>
        <p:nvSpPr>
          <p:cNvPr id="27654" name="TextBox 15">
            <a:extLst>
              <a:ext uri="{FF2B5EF4-FFF2-40B4-BE49-F238E27FC236}">
                <a16:creationId xmlns:a16="http://schemas.microsoft.com/office/drawing/2014/main" id="{1E0546F8-7AA7-53D1-CA1E-E6CBA968F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2179638"/>
            <a:ext cx="35480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“Exact” values from MC,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jumps due to discrete data.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Asimov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0,A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approx.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broad range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only good 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≪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655" name="TextBox 16">
            <a:extLst>
              <a:ext uri="{FF2B5EF4-FFF2-40B4-BE49-F238E27FC236}">
                <a16:creationId xmlns:a16="http://schemas.microsoft.com/office/drawing/2014/main" id="{6140216B-39D3-FBE7-BA37-285922604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74788"/>
            <a:ext cx="43147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CCGV, EPJC 71 (2011) 1554, arXiv:1007.1727</a:t>
            </a:r>
          </a:p>
        </p:txBody>
      </p:sp>
    </p:spTree>
    <p:extLst>
      <p:ext uri="{BB962C8B-B14F-4D97-AF65-F5344CB8AC3E}">
        <p14:creationId xmlns:p14="http://schemas.microsoft.com/office/powerpoint/2010/main" val="709752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1">
            <a:extLst>
              <a:ext uri="{FF2B5EF4-FFF2-40B4-BE49-F238E27FC236}">
                <a16:creationId xmlns:a16="http://schemas.microsoft.com/office/drawing/2014/main" id="{3FB65E4B-AEE6-1641-897F-D048CCA675F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8674" name="Footer Placeholder 2">
            <a:extLst>
              <a:ext uri="{FF2B5EF4-FFF2-40B4-BE49-F238E27FC236}">
                <a16:creationId xmlns:a16="http://schemas.microsoft.com/office/drawing/2014/main" id="{8CC1D525-9355-AF4F-9734-582D46749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EA733B27-A5BD-9143-BA5F-E67DD399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E17C4F-8EDC-644A-870A-291C9B3DE9B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D9DB1010-EBE6-4D47-B664-FE5AE2E38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03225"/>
            <a:ext cx="79200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Extending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case where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uncertain</a:t>
            </a:r>
          </a:p>
        </p:txBody>
      </p:sp>
      <p:pic>
        <p:nvPicPr>
          <p:cNvPr id="28677" name="Picture 1">
            <a:extLst>
              <a:ext uri="{FF2B5EF4-FFF2-40B4-BE49-F238E27FC236}">
                <a16:creationId xmlns:a16="http://schemas.microsoft.com/office/drawing/2014/main" id="{0CA88C78-83C0-2846-AD50-6B256193F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3918178"/>
            <a:ext cx="2717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2">
            <a:extLst>
              <a:ext uri="{FF2B5EF4-FFF2-40B4-BE49-F238E27FC236}">
                <a16:creationId xmlns:a16="http://schemas.microsoft.com/office/drawing/2014/main" id="{4D822B45-CBB5-1D47-B2EF-874DE4213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85850"/>
            <a:ext cx="7925055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intuitive explanation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that it compares the signal,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the standard deviation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assuming no signal,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suppose the 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uncertain, characterized by a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reasonable guess is to replace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quadratic sum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</a:t>
            </a:r>
          </a:p>
        </p:txBody>
      </p:sp>
      <p:sp>
        <p:nvSpPr>
          <p:cNvPr id="28679" name="TextBox 3">
            <a:extLst>
              <a:ext uri="{FF2B5EF4-FFF2-40B4-BE49-F238E27FC236}">
                <a16:creationId xmlns:a16="http://schemas.microsoft.com/office/drawing/2014/main" id="{EE1B06F0-5F8B-084D-A59F-7AE305E0F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84763"/>
            <a:ext cx="7365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has been used to optimize some analyses e.g. where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cannot be neglected.</a:t>
            </a:r>
          </a:p>
        </p:txBody>
      </p:sp>
    </p:spTree>
    <p:extLst>
      <p:ext uri="{BB962C8B-B14F-4D97-AF65-F5344CB8AC3E}">
        <p14:creationId xmlns:p14="http://schemas.microsoft.com/office/powerpoint/2010/main" val="3444461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1">
            <a:extLst>
              <a:ext uri="{FF2B5EF4-FFF2-40B4-BE49-F238E27FC236}">
                <a16:creationId xmlns:a16="http://schemas.microsoft.com/office/drawing/2014/main" id="{EB30AF7A-B919-7940-8B73-3DFC82E1AF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9698" name="Footer Placeholder 2">
            <a:extLst>
              <a:ext uri="{FF2B5EF4-FFF2-40B4-BE49-F238E27FC236}">
                <a16:creationId xmlns:a16="http://schemas.microsoft.com/office/drawing/2014/main" id="{BE8C27DA-BA98-8740-990C-90B53D092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2431A33C-C368-A645-9B83-6678594D8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67E8B0-087B-BF4F-A6A3-E7F80AD09452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E7C3DC1A-DF26-D143-913D-978A4FE2F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6035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with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uncertain</a:t>
            </a:r>
          </a:p>
        </p:txBody>
      </p:sp>
      <p:sp>
        <p:nvSpPr>
          <p:cNvPr id="29701" name="TextBox 1">
            <a:extLst>
              <a:ext uri="{FF2B5EF4-FFF2-40B4-BE49-F238E27FC236}">
                <a16:creationId xmlns:a16="http://schemas.microsoft.com/office/drawing/2014/main" id="{C2E0A590-D466-3142-8E57-D418C47F0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1014413"/>
            <a:ext cx="7786106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the well studied “on/off” problem:  Cranmer 2005;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Cousins,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Linnemann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Tucker 2008; Li and Ma 1983,...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 two Poisson distributed values: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~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Poisson(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s</a:t>
            </a:r>
            <a:r>
              <a:rPr lang="en-US" altLang="en-US" sz="2400" dirty="0" err="1">
                <a:cs typeface="Times New Roman" panose="02020603050405020304" pitchFamily="18" charset="0"/>
              </a:rPr>
              <a:t>+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        (primary or “search” measurement)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	(control measurement, 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known)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function is</a:t>
            </a:r>
          </a:p>
        </p:txBody>
      </p:sp>
      <p:pic>
        <p:nvPicPr>
          <p:cNvPr id="29702" name="Picture 3">
            <a:extLst>
              <a:ext uri="{FF2B5EF4-FFF2-40B4-BE49-F238E27FC236}">
                <a16:creationId xmlns:a16="http://schemas.microsoft.com/office/drawing/2014/main" id="{0ACC2643-054C-7E4B-BA01-E366F02A6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4060825"/>
            <a:ext cx="4584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4">
            <a:extLst>
              <a:ext uri="{FF2B5EF4-FFF2-40B4-BE49-F238E27FC236}">
                <a16:creationId xmlns:a16="http://schemas.microsoft.com/office/drawing/2014/main" id="{5D62D4C6-DB3B-104D-892F-856B4D3EE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4941888"/>
            <a:ext cx="73390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this to construct profile likelihood ratio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nuisance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parameter):</a:t>
            </a:r>
          </a:p>
        </p:txBody>
      </p:sp>
      <p:pic>
        <p:nvPicPr>
          <p:cNvPr id="29704" name="Picture 1">
            <a:extLst>
              <a:ext uri="{FF2B5EF4-FFF2-40B4-BE49-F238E27FC236}">
                <a16:creationId xmlns:a16="http://schemas.microsoft.com/office/drawing/2014/main" id="{2B060390-BFA8-2741-A062-EF3B1E907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45125"/>
            <a:ext cx="2197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387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ate Placeholder 1">
            <a:extLst>
              <a:ext uri="{FF2B5EF4-FFF2-40B4-BE49-F238E27FC236}">
                <a16:creationId xmlns:a16="http://schemas.microsoft.com/office/drawing/2014/main" id="{06F67D82-8E22-8441-BA38-F15D80FA9FD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0722" name="Footer Placeholder 2">
            <a:extLst>
              <a:ext uri="{FF2B5EF4-FFF2-40B4-BE49-F238E27FC236}">
                <a16:creationId xmlns:a16="http://schemas.microsoft.com/office/drawing/2014/main" id="{BC4A1102-5B39-0F4A-838B-695974B9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62738AB1-28FB-C34E-BB7A-659AACC0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B10731-DB33-DC4C-94C8-C15EC265E6A9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615BD140-9B91-2B45-B6D8-CBAE13394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6035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Ingredients for profile likelihood ratio</a:t>
            </a:r>
          </a:p>
        </p:txBody>
      </p:sp>
      <p:sp>
        <p:nvSpPr>
          <p:cNvPr id="30725" name="TextBox 1">
            <a:extLst>
              <a:ext uri="{FF2B5EF4-FFF2-40B4-BE49-F238E27FC236}">
                <a16:creationId xmlns:a16="http://schemas.microsoft.com/office/drawing/2014/main" id="{C91B5865-72EE-6D4B-B774-BE5AF8366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1149350"/>
            <a:ext cx="794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construct profile likelihood ratio from this need estimators:</a:t>
            </a:r>
          </a:p>
        </p:txBody>
      </p:sp>
      <p:pic>
        <p:nvPicPr>
          <p:cNvPr id="30726" name="Picture 2">
            <a:extLst>
              <a:ext uri="{FF2B5EF4-FFF2-40B4-BE49-F238E27FC236}">
                <a16:creationId xmlns:a16="http://schemas.microsoft.com/office/drawing/2014/main" id="{8145CEBA-70E6-3E40-9D45-3A048302A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827213"/>
            <a:ext cx="8661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3">
            <a:extLst>
              <a:ext uri="{FF2B5EF4-FFF2-40B4-BE49-F238E27FC236}">
                <a16:creationId xmlns:a16="http://schemas.microsoft.com/office/drawing/2014/main" id="{04CE3A85-FE02-F941-ACB1-2CEF4AE65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987800"/>
            <a:ext cx="5763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in particular to test for discovery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</a:p>
        </p:txBody>
      </p:sp>
      <p:pic>
        <p:nvPicPr>
          <p:cNvPr id="30728" name="Picture 4">
            <a:extLst>
              <a:ext uri="{FF2B5EF4-FFF2-40B4-BE49-F238E27FC236}">
                <a16:creationId xmlns:a16="http://schemas.microsoft.com/office/drawing/2014/main" id="{57AAEFA6-2E72-894C-A3BF-2379EF4A2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78375"/>
            <a:ext cx="18669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656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1">
            <a:extLst>
              <a:ext uri="{FF2B5EF4-FFF2-40B4-BE49-F238E27FC236}">
                <a16:creationId xmlns:a16="http://schemas.microsoft.com/office/drawing/2014/main" id="{6CAA4E7A-E6EE-C348-AF46-FB869513E79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1746" name="Footer Placeholder 2">
            <a:extLst>
              <a:ext uri="{FF2B5EF4-FFF2-40B4-BE49-F238E27FC236}">
                <a16:creationId xmlns:a16="http://schemas.microsoft.com/office/drawing/2014/main" id="{E2BFAA3C-5358-AC40-B7C5-EE55C84B1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65730830-F106-C440-9841-C9C20A28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0D0402-23B7-CF4E-8AC3-70FB483D7DC8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2E0DACAD-7221-D740-913E-E5A2017E4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403225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significance</a:t>
            </a:r>
          </a:p>
        </p:txBody>
      </p:sp>
      <p:sp>
        <p:nvSpPr>
          <p:cNvPr id="31749" name="TextBox 1">
            <a:extLst>
              <a:ext uri="{FF2B5EF4-FFF2-40B4-BE49-F238E27FC236}">
                <a16:creationId xmlns:a16="http://schemas.microsoft.com/office/drawing/2014/main" id="{6AD41F83-F42F-054A-BD06-34662C765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1052513"/>
            <a:ext cx="8353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profile likelihood ratio 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then from this get discovery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using asymptotic approximation (Wilks’ theorem):</a:t>
            </a:r>
          </a:p>
        </p:txBody>
      </p:sp>
      <p:pic>
        <p:nvPicPr>
          <p:cNvPr id="31750" name="Picture 1">
            <a:extLst>
              <a:ext uri="{FF2B5EF4-FFF2-40B4-BE49-F238E27FC236}">
                <a16:creationId xmlns:a16="http://schemas.microsoft.com/office/drawing/2014/main" id="{F832A756-355C-4E47-8CEA-009FBDF9A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2222500"/>
            <a:ext cx="1206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">
            <a:extLst>
              <a:ext uri="{FF2B5EF4-FFF2-40B4-BE49-F238E27FC236}">
                <a16:creationId xmlns:a16="http://schemas.microsoft.com/office/drawing/2014/main" id="{08C273A2-DDD8-2841-933F-96AFEB231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2801938"/>
            <a:ext cx="6032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3">
            <a:extLst>
              <a:ext uri="{FF2B5EF4-FFF2-40B4-BE49-F238E27FC236}">
                <a16:creationId xmlns:a16="http://schemas.microsoft.com/office/drawing/2014/main" id="{6FB85621-CE20-D342-8EFF-EA1389686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860800"/>
            <a:ext cx="4229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Box 4">
            <a:extLst>
              <a:ext uri="{FF2B5EF4-FFF2-40B4-BE49-F238E27FC236}">
                <a16:creationId xmlns:a16="http://schemas.microsoft.com/office/drawing/2014/main" id="{9B020019-A3D4-914E-A7D7-C9B15491E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581525"/>
            <a:ext cx="2979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Essentially same as in:</a:t>
            </a:r>
          </a:p>
        </p:txBody>
      </p:sp>
      <p:pic>
        <p:nvPicPr>
          <p:cNvPr id="31754" name="Picture 7">
            <a:extLst>
              <a:ext uri="{FF2B5EF4-FFF2-40B4-BE49-F238E27FC236}">
                <a16:creationId xmlns:a16="http://schemas.microsoft.com/office/drawing/2014/main" id="{ED051820-49D7-5045-9AFF-4DB7BED0F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84763"/>
            <a:ext cx="8623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8">
            <a:extLst>
              <a:ext uri="{FF2B5EF4-FFF2-40B4-BE49-F238E27FC236}">
                <a16:creationId xmlns:a16="http://schemas.microsoft.com/office/drawing/2014/main" id="{0476B617-D600-3347-B8EB-B062D588D1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5732463"/>
            <a:ext cx="68961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767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9106FB-F4D6-4B41-8C2A-770DB6CBB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53988"/>
            <a:ext cx="88519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uncertainties and nuisance parameters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73B1906-AE96-5E4A-98F9-719454EF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50888"/>
            <a:ext cx="6098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our model of the data is not perfect: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799CE769-D4B6-3F4B-BF79-F301B1147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508125"/>
            <a:ext cx="0" cy="2022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E4146360-EB7C-8C4B-B57D-69F72181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3188" y="3524250"/>
            <a:ext cx="2374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32460044-ADAE-3C43-8AEF-F5C2F66F9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1787525"/>
            <a:ext cx="2197100" cy="173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BC0FB41-7C89-DB42-8ACE-A6A03F9F0EC5}"/>
              </a:ext>
            </a:extLst>
          </p:cNvPr>
          <p:cNvSpPr>
            <a:spLocks/>
          </p:cNvSpPr>
          <p:nvPr/>
        </p:nvSpPr>
        <p:spPr bwMode="auto">
          <a:xfrm>
            <a:off x="1371600" y="2116138"/>
            <a:ext cx="2209800" cy="1409700"/>
          </a:xfrm>
          <a:custGeom>
            <a:avLst/>
            <a:gdLst>
              <a:gd name="T0" fmla="*/ 0 w 1112"/>
              <a:gd name="T1" fmla="*/ 2147483646 h 720"/>
              <a:gd name="T2" fmla="*/ 2147483646 w 1112"/>
              <a:gd name="T3" fmla="*/ 2147483646 h 720"/>
              <a:gd name="T4" fmla="*/ 2147483646 w 1112"/>
              <a:gd name="T5" fmla="*/ 2147483646 h 720"/>
              <a:gd name="T6" fmla="*/ 2147483646 w 1112"/>
              <a:gd name="T7" fmla="*/ 2147483646 h 720"/>
              <a:gd name="T8" fmla="*/ 2147483646 w 1112"/>
              <a:gd name="T9" fmla="*/ 2147483646 h 720"/>
              <a:gd name="T10" fmla="*/ 2147483646 w 1112"/>
              <a:gd name="T11" fmla="*/ 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2"/>
              <a:gd name="T19" fmla="*/ 0 h 720"/>
              <a:gd name="T20" fmla="*/ 1112 w 1112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2" h="720">
                <a:moveTo>
                  <a:pt x="0" y="720"/>
                </a:moveTo>
                <a:cubicBezTo>
                  <a:pt x="121" y="576"/>
                  <a:pt x="243" y="433"/>
                  <a:pt x="328" y="352"/>
                </a:cubicBezTo>
                <a:cubicBezTo>
                  <a:pt x="413" y="271"/>
                  <a:pt x="451" y="265"/>
                  <a:pt x="512" y="232"/>
                </a:cubicBezTo>
                <a:cubicBezTo>
                  <a:pt x="573" y="199"/>
                  <a:pt x="629" y="175"/>
                  <a:pt x="696" y="152"/>
                </a:cubicBezTo>
                <a:cubicBezTo>
                  <a:pt x="763" y="129"/>
                  <a:pt x="843" y="121"/>
                  <a:pt x="912" y="96"/>
                </a:cubicBezTo>
                <a:cubicBezTo>
                  <a:pt x="981" y="71"/>
                  <a:pt x="1079" y="16"/>
                  <a:pt x="111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9BA5CAE-E35E-434E-952A-62756FB1C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3189288"/>
            <a:ext cx="397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94C97D4-A989-844D-A700-8A6FFCFE1C53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22352" y="180975"/>
            <a:ext cx="55399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6D16ABA-746B-194A-A33A-C84C87C2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1395641"/>
            <a:ext cx="119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  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102AFB07-D9CE-FF4B-BD64-923E3F9D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954441"/>
            <a:ext cx="902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truth: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6DDAB7C3-0298-C945-A6BF-C3C4B77A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767138"/>
            <a:ext cx="4381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improve model by including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adjustable parameters.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43F054DE-3FC7-CA4D-A198-E06AAA7E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713288"/>
            <a:ext cx="836998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 ↔ systematic uncertainty. Some point in the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space of the enlarged model should be “true”.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of nuisance parameter decreases sensitivity of analysis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parameter of interest (e.g., increases variance of estimate).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896827-A344-DA49-B526-A57BC21E3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792" y="1393372"/>
            <a:ext cx="1652685" cy="4943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4CB693-2B14-3B46-86BB-97CF30ECD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293" y="1937657"/>
            <a:ext cx="4130882" cy="4816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233C1C-1586-8A46-8AAD-46EEA31EB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642" y="3895052"/>
            <a:ext cx="2625271" cy="5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4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3">
            <a:extLst>
              <a:ext uri="{FF2B5EF4-FFF2-40B4-BE49-F238E27FC236}">
                <a16:creationId xmlns:a16="http://schemas.microsoft.com/office/drawing/2014/main" id="{1D3DFC92-8C06-E64E-9BB1-317CCDE1D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4221163"/>
            <a:ext cx="4150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 use the variance of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/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</a:p>
        </p:txBody>
      </p:sp>
      <p:sp>
        <p:nvSpPr>
          <p:cNvPr id="32770" name="Date Placeholder 1">
            <a:extLst>
              <a:ext uri="{FF2B5EF4-FFF2-40B4-BE49-F238E27FC236}">
                <a16:creationId xmlns:a16="http://schemas.microsoft.com/office/drawing/2014/main" id="{311E63A6-48EE-9B49-82BF-E00870B03ED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2771" name="Footer Placeholder 2">
            <a:extLst>
              <a:ext uri="{FF2B5EF4-FFF2-40B4-BE49-F238E27FC236}">
                <a16:creationId xmlns:a16="http://schemas.microsoft.com/office/drawing/2014/main" id="{3DF2CAC0-ABB6-9E4C-A90E-30E3EC178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E50F7E17-1308-3A4D-B0A0-3290DE39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1B3245-DADD-9841-A6B1-2B59619356A9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F709BCD6-8231-D64E-AF5E-F7CFE5269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1788"/>
            <a:ext cx="86407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Asimov approximation for median significance</a:t>
            </a:r>
          </a:p>
        </p:txBody>
      </p:sp>
      <p:sp>
        <p:nvSpPr>
          <p:cNvPr id="32774" name="TextBox 1">
            <a:extLst>
              <a:ext uri="{FF2B5EF4-FFF2-40B4-BE49-F238E27FC236}">
                <a16:creationId xmlns:a16="http://schemas.microsoft.com/office/drawing/2014/main" id="{28098900-14C8-E145-8E5D-59F8C61C6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76422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median discovery significance, replace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their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expectation values assuming background-plus-signal model: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→ 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pic>
        <p:nvPicPr>
          <p:cNvPr id="32775" name="Picture 2">
            <a:extLst>
              <a:ext uri="{FF2B5EF4-FFF2-40B4-BE49-F238E27FC236}">
                <a16:creationId xmlns:a16="http://schemas.microsoft.com/office/drawing/2014/main" id="{244D9FEE-BB2A-7D49-9029-E34EF2790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870200"/>
            <a:ext cx="8267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4">
            <a:extLst>
              <a:ext uri="{FF2B5EF4-FFF2-40B4-BE49-F238E27FC236}">
                <a16:creationId xmlns:a16="http://schemas.microsoft.com/office/drawing/2014/main" id="{33816445-60AE-F545-BEDF-F9702E431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30663"/>
            <a:ext cx="1943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Box 9">
            <a:extLst>
              <a:ext uri="{FF2B5EF4-FFF2-40B4-BE49-F238E27FC236}">
                <a16:creationId xmlns:a16="http://schemas.microsoft.com/office/drawing/2014/main" id="{0D3C01ED-2606-944C-9C73-660516424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488" y="4221163"/>
            <a:ext cx="2225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  to eliminate 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2778" name="TextBox 5">
            <a:extLst>
              <a:ext uri="{FF2B5EF4-FFF2-40B4-BE49-F238E27FC236}">
                <a16:creationId xmlns:a16="http://schemas.microsoft.com/office/drawing/2014/main" id="{3CAF5C80-2995-3742-B7C1-DD5634AA5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113" y="4119563"/>
            <a:ext cx="306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ˆ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779" name="Picture 6">
            <a:extLst>
              <a:ext uri="{FF2B5EF4-FFF2-40B4-BE49-F238E27FC236}">
                <a16:creationId xmlns:a16="http://schemas.microsoft.com/office/drawing/2014/main" id="{A37A36AD-FB22-234B-AA9F-987D9DEC7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79988"/>
            <a:ext cx="84201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Rectangle 12">
            <a:extLst>
              <a:ext uri="{FF2B5EF4-FFF2-40B4-BE49-F238E27FC236}">
                <a16:creationId xmlns:a16="http://schemas.microsoft.com/office/drawing/2014/main" id="{6D54CA1A-8427-2A48-B551-22F9E0DCD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868863"/>
            <a:ext cx="8640763" cy="1296987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02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1">
            <a:extLst>
              <a:ext uri="{FF2B5EF4-FFF2-40B4-BE49-F238E27FC236}">
                <a16:creationId xmlns:a16="http://schemas.microsoft.com/office/drawing/2014/main" id="{1B90F2D8-5D19-3C4C-B414-152C49A3BF1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3794" name="Footer Placeholder 2">
            <a:extLst>
              <a:ext uri="{FF2B5EF4-FFF2-40B4-BE49-F238E27FC236}">
                <a16:creationId xmlns:a16="http://schemas.microsoft.com/office/drawing/2014/main" id="{DE9BC939-2615-1349-8F06-5E83ADF4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F36C179D-AC2D-9A4A-B366-FD09DFDC5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24A2C0-A9E8-D24D-BC68-A601D92C4B7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07280522-8760-2F43-BC6A-CF31FE3AE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403225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Limiting cases</a:t>
            </a:r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C47A1EED-644F-6B4A-A2D3-2DE2B1F00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2154238"/>
            <a:ext cx="51435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1">
            <a:extLst>
              <a:ext uri="{FF2B5EF4-FFF2-40B4-BE49-F238E27FC236}">
                <a16:creationId xmlns:a16="http://schemas.microsoft.com/office/drawing/2014/main" id="{37A6F236-76B4-8341-A291-91C0D5C53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125538"/>
            <a:ext cx="6635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Expanding the Asimov formula in powers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(= 1/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</a:t>
            </a:r>
          </a:p>
        </p:txBody>
      </p:sp>
      <p:sp>
        <p:nvSpPr>
          <p:cNvPr id="33799" name="TextBox 2">
            <a:extLst>
              <a:ext uri="{FF2B5EF4-FFF2-40B4-BE49-F238E27FC236}">
                <a16:creationId xmlns:a16="http://schemas.microsoft.com/office/drawing/2014/main" id="{6CDFC586-5A00-254B-8B63-F85ED24E8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452813"/>
            <a:ext cx="8333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“intuitive” formula can be justified as a limiting case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significance from the profile likelihood ratio test evaluated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Asimov data set.</a:t>
            </a:r>
          </a:p>
        </p:txBody>
      </p:sp>
    </p:spTree>
    <p:extLst>
      <p:ext uri="{BB962C8B-B14F-4D97-AF65-F5344CB8AC3E}">
        <p14:creationId xmlns:p14="http://schemas.microsoft.com/office/powerpoint/2010/main" val="63421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medsig_s5_rel.gif">
            <a:extLst>
              <a:ext uri="{FF2B5EF4-FFF2-40B4-BE49-F238E27FC236}">
                <a16:creationId xmlns:a16="http://schemas.microsoft.com/office/drawing/2014/main" id="{C3313FA6-66A4-CA47-A493-C5D354E9B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877888"/>
            <a:ext cx="6299200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Date Placeholder 1">
            <a:extLst>
              <a:ext uri="{FF2B5EF4-FFF2-40B4-BE49-F238E27FC236}">
                <a16:creationId xmlns:a16="http://schemas.microsoft.com/office/drawing/2014/main" id="{170E9E27-AE9E-F549-8453-39DBE18CA1B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4819" name="Footer Placeholder 2">
            <a:extLst>
              <a:ext uri="{FF2B5EF4-FFF2-40B4-BE49-F238E27FC236}">
                <a16:creationId xmlns:a16="http://schemas.microsoft.com/office/drawing/2014/main" id="{9167A38D-526D-514B-B2D7-3C8DFEA7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28F03DFE-0800-604C-8B17-E579BA50F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9E4B69-1574-A545-86E7-69FCCF5AB13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1" name="Rectangle 2">
            <a:extLst>
              <a:ext uri="{FF2B5EF4-FFF2-40B4-BE49-F238E27FC236}">
                <a16:creationId xmlns:a16="http://schemas.microsoft.com/office/drawing/2014/main" id="{C9E032F5-F3EA-4342-AA25-214346083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352425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Testing the formulae: 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30557654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1">
            <a:extLst>
              <a:ext uri="{FF2B5EF4-FFF2-40B4-BE49-F238E27FC236}">
                <a16:creationId xmlns:a16="http://schemas.microsoft.com/office/drawing/2014/main" id="{EC165DB2-FC2E-DB4D-8D16-DEE2B6F2F36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5842" name="Footer Placeholder 2">
            <a:extLst>
              <a:ext uri="{FF2B5EF4-FFF2-40B4-BE49-F238E27FC236}">
                <a16:creationId xmlns:a16="http://schemas.microsoft.com/office/drawing/2014/main" id="{E87E2AAA-7233-6F4C-92AB-D7788BB9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DC42B987-4A92-9149-879F-899F359D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27EFAD-46C3-354D-9C02-68B743BF2CA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9107030A-197B-404F-A7CD-9520AEEAC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52070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sensitivity to optimize a cut</a:t>
            </a:r>
            <a:endParaRPr lang="en-GB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845" name="Picture 3">
            <a:extLst>
              <a:ext uri="{FF2B5EF4-FFF2-40B4-BE49-F238E27FC236}">
                <a16:creationId xmlns:a16="http://schemas.microsoft.com/office/drawing/2014/main" id="{727E3DE8-FB0F-374A-BF5D-3FAE44955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888"/>
            <a:ext cx="91440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702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>
            <a:extLst>
              <a:ext uri="{FF2B5EF4-FFF2-40B4-BE49-F238E27FC236}">
                <a16:creationId xmlns:a16="http://schemas.microsoft.com/office/drawing/2014/main" id="{8A7589C5-3028-5742-AB6C-4C7B1F22C2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7890" name="Footer Placeholder 2">
            <a:extLst>
              <a:ext uri="{FF2B5EF4-FFF2-40B4-BE49-F238E27FC236}">
                <a16:creationId xmlns:a16="http://schemas.microsoft.com/office/drawing/2014/main" id="{E4B26303-F728-FA4D-9D20-FF1A0FD0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C1E287A3-0499-6844-9D65-0687FF8F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9E302E-D0A3-5A4A-8DB5-8DD617504CE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F9FAC79-7969-A54B-8F5B-1FA634E95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5888"/>
            <a:ext cx="74945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Finally</a:t>
            </a:r>
          </a:p>
        </p:txBody>
      </p:sp>
      <p:sp>
        <p:nvSpPr>
          <p:cNvPr id="37893" name="TextBox 1">
            <a:extLst>
              <a:ext uri="{FF2B5EF4-FFF2-40B4-BE49-F238E27FC236}">
                <a16:creationId xmlns:a16="http://schemas.microsoft.com/office/drawing/2014/main" id="{AB2271CD-8BBF-EB45-A078-AA4584E9D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6" y="812800"/>
            <a:ext cx="8087632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lectures only enough for a brief introduction to: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Parameter estimation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Hypothesis tests (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path to Machine Learning)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Limits (confidence intervals/regions)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Systematics (nuisance parameters)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Experimental sensitivity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time for many other interesting topics: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Bayesian parameter estimation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thought:  once the basic formalism is fixed, most of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focuses on writing down the likelihood, e.g.,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in it enough parameters to adequately describe the data (true for both Bayesian and frequentist approaches) so often best to invest most of your time with it.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540AC3-279C-F7AF-04B4-C9714C63DFAF}"/>
              </a:ext>
            </a:extLst>
          </p:cNvPr>
          <p:cNvSpPr txBox="1"/>
          <p:nvPr/>
        </p:nvSpPr>
        <p:spPr>
          <a:xfrm>
            <a:off x="-2" y="-21772"/>
            <a:ext cx="1641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moved to tutorial</a:t>
            </a:r>
          </a:p>
        </p:txBody>
      </p:sp>
    </p:spTree>
    <p:extLst>
      <p:ext uri="{BB962C8B-B14F-4D97-AF65-F5344CB8AC3E}">
        <p14:creationId xmlns:p14="http://schemas.microsoft.com/office/powerpoint/2010/main" val="614639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1839686" y="237443"/>
            <a:ext cx="5851434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Extra slides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811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50228E67-6A24-E24B-ADD0-FF6704662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55875"/>
            <a:ext cx="4332288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65495AF-70E7-474C-89B0-1A43F156388B}"/>
              </a:ext>
            </a:extLst>
          </p:cNvPr>
          <p:cNvSpPr txBox="1">
            <a:spLocks noChangeArrowheads="1"/>
          </p:cNvSpPr>
          <p:nvPr/>
        </p:nvSpPr>
        <p:spPr>
          <a:xfrm>
            <a:off x="1286669" y="339726"/>
            <a:ext cx="6570662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Example:  fitting a straight line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DA86278-781E-7645-8EE3-F64787A09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165225"/>
            <a:ext cx="789463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and all follow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estimate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suppose we don’t care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(example of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“nuisance parameter”)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7DF22BCD-B1C4-F546-82EA-BE3BB55F7C3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296988"/>
            <a:ext cx="34194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7F259F00-7A1B-9E42-955B-E82539D5131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811463"/>
            <a:ext cx="3419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26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pic>
        <p:nvPicPr>
          <p:cNvPr id="6" name="Picture 3" descr="txp_fig">
            <a:extLst>
              <a:ext uri="{FF2B5EF4-FFF2-40B4-BE49-F238E27FC236}">
                <a16:creationId xmlns:a16="http://schemas.microsoft.com/office/drawing/2014/main" id="{F33E20FF-BD45-D94B-AF81-FE34B152068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4279900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9722B98B-0703-1C4A-9642-3A1C8D0DE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333375"/>
            <a:ext cx="752951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likelihood fit with Gaussian data</a:t>
            </a:r>
          </a:p>
        </p:txBody>
      </p:sp>
      <p:pic>
        <p:nvPicPr>
          <p:cNvPr id="8" name="Picture 15" descr="txp_fig">
            <a:extLst>
              <a:ext uri="{FF2B5EF4-FFF2-40B4-BE49-F238E27FC236}">
                <a16:creationId xmlns:a16="http://schemas.microsoft.com/office/drawing/2014/main" id="{5713C5BD-1A65-1E4C-ADB7-3260C9FF87B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468563"/>
            <a:ext cx="64357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200739C4-D9B6-E44B-889E-22F7C2EC8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190625"/>
            <a:ext cx="71309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example, the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assumed independent, so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function is a product of Gaussians: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3D484818-26DE-D741-BFAE-182F46F7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559175"/>
            <a:ext cx="7526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Maximizing the likelihood is here equivalent to minimizing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204750B7-BBCE-0A44-A8B3-B2DA355B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5186363"/>
            <a:ext cx="8193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for Gaussian data, ML same as Method of Least Squares (LS)</a:t>
            </a:r>
          </a:p>
        </p:txBody>
      </p:sp>
    </p:spTree>
    <p:extLst>
      <p:ext uri="{BB962C8B-B14F-4D97-AF65-F5344CB8AC3E}">
        <p14:creationId xmlns:p14="http://schemas.microsoft.com/office/powerpoint/2010/main" val="36199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7C12CBF0-1BEE-DE49-8D50-52DB9799CE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979738"/>
            <a:ext cx="3938587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2F4218A-AEF0-EE4D-9A7C-FAFAC281AF66}"/>
              </a:ext>
            </a:extLst>
          </p:cNvPr>
          <p:cNvSpPr txBox="1">
            <a:spLocks noChangeArrowheads="1"/>
          </p:cNvSpPr>
          <p:nvPr/>
        </p:nvSpPr>
        <p:spPr>
          <a:xfrm>
            <a:off x="1727200" y="251619"/>
            <a:ext cx="5505450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θ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known a priori</a:t>
            </a:r>
          </a:p>
        </p:txBody>
      </p:sp>
      <p:pic>
        <p:nvPicPr>
          <p:cNvPr id="8" name="Picture 3" descr="txp_fig">
            <a:extLst>
              <a:ext uri="{FF2B5EF4-FFF2-40B4-BE49-F238E27FC236}">
                <a16:creationId xmlns:a16="http://schemas.microsoft.com/office/drawing/2014/main" id="{38D534F3-60FD-C949-885E-79ADC74BBB1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122488"/>
            <a:ext cx="68643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8C6CC074-812D-C74E-8E27-54F3E66B998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79500"/>
            <a:ext cx="60420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FE45D9F3-70B0-FC42-97E2-6F21B7936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495675"/>
            <a:ext cx="3987566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Gaussian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ML same as LS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estimator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up one unit from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84746AEC-DF54-B243-9A68-1C1675B967C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805363"/>
            <a:ext cx="546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txp_fig">
            <a:extLst>
              <a:ext uri="{FF2B5EF4-FFF2-40B4-BE49-F238E27FC236}">
                <a16:creationId xmlns:a16="http://schemas.microsoft.com/office/drawing/2014/main" id="{FEB68D84-BC19-EF4E-8ACE-3747FBC00C7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65763"/>
            <a:ext cx="495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xp_fig">
            <a:extLst>
              <a:ext uri="{FF2B5EF4-FFF2-40B4-BE49-F238E27FC236}">
                <a16:creationId xmlns:a16="http://schemas.microsoft.com/office/drawing/2014/main" id="{50CFCC2F-64E8-CF46-8CC6-8B0B1DAC6A8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4354513"/>
            <a:ext cx="393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03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94950D02-946E-B14A-BA56-516C84EAA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2052638"/>
            <a:ext cx="48228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txp_fig">
            <a:extLst>
              <a:ext uri="{FF2B5EF4-FFF2-40B4-BE49-F238E27FC236}">
                <a16:creationId xmlns:a16="http://schemas.microsoft.com/office/drawing/2014/main" id="{93D6B57B-6FAC-534E-A465-C80BE18910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128713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DC10FBFB-ECBF-C24A-ACC1-F53C65D2A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4130675"/>
            <a:ext cx="2783134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between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causes errors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increase.</a:t>
            </a:r>
          </a:p>
        </p:txBody>
      </p:sp>
      <p:pic>
        <p:nvPicPr>
          <p:cNvPr id="9" name="Picture 5" descr="txp_fig">
            <a:extLst>
              <a:ext uri="{FF2B5EF4-FFF2-40B4-BE49-F238E27FC236}">
                <a16:creationId xmlns:a16="http://schemas.microsoft.com/office/drawing/2014/main" id="{FB76A272-3625-9A4C-8734-F971EE560E9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741863"/>
            <a:ext cx="698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>
            <a:extLst>
              <a:ext uri="{FF2B5EF4-FFF2-40B4-BE49-F238E27FC236}">
                <a16:creationId xmlns:a16="http://schemas.microsoft.com/office/drawing/2014/main" id="{05DD08C8-B242-084C-BFF1-828635643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225675"/>
            <a:ext cx="3336491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deviations from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tangent lines to contour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3" descr="txp_fig">
            <a:extLst>
              <a:ext uri="{FF2B5EF4-FFF2-40B4-BE49-F238E27FC236}">
                <a16:creationId xmlns:a16="http://schemas.microsoft.com/office/drawing/2014/main" id="{DA337792-B09B-A64A-9FA2-C2A0D7572A6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408363"/>
            <a:ext cx="1917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FA3553DB-7F48-D247-920E-3756786E2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04813"/>
            <a:ext cx="5313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(or LS) fit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GB" alt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6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25F9-392D-8F4A-B5A4-2658DBB814D8}"/>
              </a:ext>
            </a:extLst>
          </p:cNvPr>
          <p:cNvSpPr txBox="1"/>
          <p:nvPr/>
        </p:nvSpPr>
        <p:spPr>
          <a:xfrm>
            <a:off x="459915" y="794658"/>
            <a:ext cx="8224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of interest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“profiled” (or “constrained”) values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06B06-DB94-484A-B73E-7754F38C52A0}"/>
              </a:ext>
            </a:extLst>
          </p:cNvPr>
          <p:cNvSpPr txBox="1"/>
          <p:nvPr/>
        </p:nvSpPr>
        <p:spPr>
          <a:xfrm>
            <a:off x="476207" y="2996944"/>
            <a:ext cx="365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profile likelihood is: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9DDDE0-B006-D744-9062-A290687A56D9}"/>
              </a:ext>
            </a:extLst>
          </p:cNvPr>
          <p:cNvGrpSpPr/>
          <p:nvPr/>
        </p:nvGrpSpPr>
        <p:grpSpPr>
          <a:xfrm>
            <a:off x="2378165" y="2209122"/>
            <a:ext cx="3200400" cy="708414"/>
            <a:chOff x="2062480" y="2170406"/>
            <a:chExt cx="3200400" cy="7084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AC3C51-B1CD-AB4E-9CC6-AEBF12593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2480" y="2281920"/>
              <a:ext cx="3200400" cy="5969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F89367-B37B-484C-B0B8-BB9CA1C6B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4251" y="2170406"/>
              <a:ext cx="215900" cy="1778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633467-4796-C244-B705-5F3576AF168F}"/>
              </a:ext>
            </a:extLst>
          </p:cNvPr>
          <p:cNvGrpSpPr/>
          <p:nvPr/>
        </p:nvGrpSpPr>
        <p:grpSpPr>
          <a:xfrm>
            <a:off x="4264590" y="2933086"/>
            <a:ext cx="2374900" cy="558181"/>
            <a:chOff x="6309185" y="1896165"/>
            <a:chExt cx="2374900" cy="5581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B46A29-0B7B-F349-AF55-172714B76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9185" y="2022546"/>
              <a:ext cx="2374900" cy="431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C132C7-523B-CF4C-A3EB-4ECAE725D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7799" y="1896165"/>
              <a:ext cx="215900" cy="177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9B906E-B307-BC4A-A2CA-E4F780A195DC}"/>
              </a:ext>
            </a:extLst>
          </p:cNvPr>
          <p:cNvSpPr txBox="1"/>
          <p:nvPr/>
        </p:nvSpPr>
        <p:spPr>
          <a:xfrm>
            <a:off x="455239" y="3676740"/>
            <a:ext cx="80775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depends only on the parameters of interest; the nuisance parameters are replaced by their profiled values.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can be used to obtain confidence intervals/regions for the parameters of interest in the same way as one would for all of the parameters from the full likelihood.</a:t>
            </a:r>
          </a:p>
        </p:txBody>
      </p:sp>
    </p:spTree>
    <p:extLst>
      <p:ext uri="{BB962C8B-B14F-4D97-AF65-F5344CB8AC3E}">
        <p14:creationId xmlns:p14="http://schemas.microsoft.com/office/powerpoint/2010/main" val="423483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ED3A06A-1A45-5448-9122-892ECAD5A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985963"/>
            <a:ext cx="5740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CCE45E12-DE25-EE41-944F-E942BFB43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3654425"/>
            <a:ext cx="29178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improves accuracy of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measurement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37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11" descr="txp_fig">
            <a:extLst>
              <a:ext uri="{FF2B5EF4-FFF2-40B4-BE49-F238E27FC236}">
                <a16:creationId xmlns:a16="http://schemas.microsoft.com/office/drawing/2014/main" id="{4CEB8CC9-F7CC-494F-9666-0128EE98F79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4229100"/>
            <a:ext cx="5016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FAD3565A-B1AA-D945-AC4A-86635C9BA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28938"/>
            <a:ext cx="4064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4A64B63B-5C65-714D-A23F-4581EE72F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2338"/>
            <a:ext cx="86233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65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8664CA-9BA2-9446-8D17-9D8A131EF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398959"/>
            <a:ext cx="5696059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Reminder of Bayesian approach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98FD90B-53AF-3D45-9EA4-79E0783C4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7275"/>
            <a:ext cx="817086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 we can associate a probability with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hypothesis, e.g., a parameter value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Interpret probability of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as ‘degree of belief’ (subjective).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start with ‘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pdf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reflects degree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belief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before doing the experiment.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Our experiment has data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likelihood </a:t>
            </a:r>
            <a:r>
              <a:rPr lang="en-US" altLang="en-US" sz="2400" i="1" dirty="0"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tells how our beliefs should be updated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of the data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D1EE420D-704E-5D41-88F0-7EDDBA8A8BE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4792663"/>
            <a:ext cx="48641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BD46228F-7C48-D84D-B104-027EB09CE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572125"/>
            <a:ext cx="73978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contains all our knowledge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331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40DCB8-A4A9-2048-A77B-4D88B7686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87" y="4211990"/>
            <a:ext cx="8354717" cy="7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01" y="422275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approach: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A6CB0BB-F0E7-E44B-8048-495F23E9B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0925"/>
            <a:ext cx="76838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to associate prior probabilities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4F26023-2A6B-1448-B266-F048A8C7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513" y="5458100"/>
            <a:ext cx="2916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for control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DB862BED-9A91-7B45-8531-1C05401A8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912" y="3014127"/>
            <a:ext cx="3889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‘non-informative’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 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much broader than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63478E-0784-F74C-AAFA-654B7DBE7DB0}"/>
              </a:ext>
            </a:extLst>
          </p:cNvPr>
          <p:cNvSpPr txBox="1"/>
          <p:nvPr/>
        </p:nvSpPr>
        <p:spPr>
          <a:xfrm>
            <a:off x="3198171" y="5494873"/>
            <a:ext cx="2338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 = “primordial”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prior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4DCFF0-5FAF-5946-8EDD-D0C96C639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49" y="1872456"/>
            <a:ext cx="3365500" cy="444500"/>
          </a:xfrm>
          <a:prstGeom prst="rect">
            <a:avLst/>
          </a:prstGeom>
        </p:spPr>
      </p:pic>
      <p:sp>
        <p:nvSpPr>
          <p:cNvPr id="21" name="Text Box 10">
            <a:extLst>
              <a:ext uri="{FF2B5EF4-FFF2-40B4-BE49-F238E27FC236}">
                <a16:creationId xmlns:a16="http://schemas.microsoft.com/office/drawing/2014/main" id="{987418B0-1517-C048-8CF8-620C9BD80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372" y="1872456"/>
            <a:ext cx="4507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suppose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no influence on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90B938-5256-6145-A529-D78E2DEAD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91" y="2982351"/>
            <a:ext cx="2260600" cy="520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41BC575-1F8A-FD4D-B642-7B66F4FD78A4}"/>
              </a:ext>
            </a:extLst>
          </p:cNvPr>
          <p:cNvSpPr txBox="1"/>
          <p:nvPr/>
        </p:nvSpPr>
        <p:spPr>
          <a:xfrm>
            <a:off x="607045" y="5456961"/>
            <a:ext cx="1798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after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AE47E34B-8332-DF44-ACFB-B0C267137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4942" y="4870886"/>
            <a:ext cx="446316" cy="62398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F2236655-2FFA-2442-8181-87D50CBBAD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399" y="4849246"/>
            <a:ext cx="239223" cy="481049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id="{49560FBE-8536-F74B-8E97-C399BBCC74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96742" y="4870885"/>
            <a:ext cx="119121" cy="51270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7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59" y="347414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example: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A111A62-D064-AC4A-A619-5D47916E6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1108180"/>
            <a:ext cx="6393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Putting the ingredients into Bayes’ theorem gives: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918FFEB2-7AD6-6843-9FC5-E346B20F7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3217556"/>
            <a:ext cx="6291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 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∝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likelihood       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✕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prior</a:t>
            </a: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67F3CF4A-4100-6648-A5D4-4DCC67592D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63456" y="2538106"/>
            <a:ext cx="152400" cy="5588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A5309587-E28D-AA45-846B-7F9A6EDF45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22556" y="2550806"/>
            <a:ext cx="88900" cy="5207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4B875E50-71D3-3B45-8D04-CF81E03BC7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0956" y="2754006"/>
            <a:ext cx="101600" cy="3683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C4B4A0FB-48E1-B54B-9C52-ADCEF55F6E2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6" y="1895169"/>
            <a:ext cx="77581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D768BF-4CA1-2E47-8595-AD1BA623A341}"/>
              </a:ext>
            </a:extLst>
          </p:cNvPr>
          <p:cNvSpPr txBox="1"/>
          <p:nvPr/>
        </p:nvSpPr>
        <p:spPr>
          <a:xfrm>
            <a:off x="353730" y="3912689"/>
            <a:ext cx="83004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here the likelihood only reflects the measurements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from the control measurement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been put into the prior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would get the same result using the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constant  “Ur-prior”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25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7638BD-C069-DF46-A91C-BA0ED74C4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956" y="276530"/>
            <a:ext cx="703035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Marginalizing the posterior pdf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8FBBB2E-C41B-004F-8689-DE3C79381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4" y="5530465"/>
            <a:ext cx="82418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example, numbers come out same as in frequentist approach, but interpretation different. 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BFA81CB-E97E-EF44-BA52-218E1CB1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900981"/>
            <a:ext cx="749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then integrate (marginalize)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6887CBB4-D650-724E-B6A8-1ABE95E1A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2467136"/>
            <a:ext cx="6862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 we can do the integral (rare).  We find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6FE981-8F72-A348-9B51-60CCBD7D1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38" y="4955299"/>
            <a:ext cx="1384300" cy="482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A9A937-2943-874B-914A-2A4A6D166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285" y="4093641"/>
            <a:ext cx="2717800" cy="444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311582-B91B-E241-9FF7-E19447093F81}"/>
              </a:ext>
            </a:extLst>
          </p:cNvPr>
          <p:cNvSpPr txBox="1"/>
          <p:nvPr/>
        </p:nvSpPr>
        <p:spPr>
          <a:xfrm>
            <a:off x="4221480" y="4897086"/>
            <a:ext cx="241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(same as for MLE)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C10F9A-AF57-FC4E-876D-891DEF125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908" y="3017158"/>
            <a:ext cx="4533900" cy="88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C355D8-A1E4-3247-954E-8E6CFF62F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029" y="1512588"/>
            <a:ext cx="38354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0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8DDBB2F-6476-444D-8F23-CCEBBD9E3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333375"/>
            <a:ext cx="7588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Marginalization with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87E439B-17AF-D34F-8D9F-D21809F5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566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computations involve integrals like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25C10FA3-747F-594B-9C19-FD73F47A736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560513"/>
            <a:ext cx="3352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316EB8F-1D06-124B-BCA7-3136950B6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6" y="2136775"/>
            <a:ext cx="8279946" cy="43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high dimensionality and impossible in closed form,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impossible with ‘normal’ acceptance-rejection Monte Carlo.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Markov Chain Monte Carlo (MCMC) has revolutionized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(e.g., Metropolis-Hastings algorithm) generates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sequence of random numbers: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cannot use for many applications, e.g., detector MC;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effective stat. error greater than if all values independent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sample multidimensional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look only at distribution of parameters of interest. </a:t>
            </a:r>
          </a:p>
        </p:txBody>
      </p:sp>
    </p:spTree>
    <p:extLst>
      <p:ext uri="{BB962C8B-B14F-4D97-AF65-F5344CB8AC3E}">
        <p14:creationId xmlns:p14="http://schemas.microsoft.com/office/powerpoint/2010/main" val="14641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55B16A-FC5A-6743-9632-3E9923DF4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04813"/>
            <a:ext cx="8223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basics:  Metropolis-Hastings algorithm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EA04EB73-8E7E-3442-B63F-A2F61D8C4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2098675"/>
            <a:ext cx="3028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1)  Start at some point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E9D0C759-C199-DA4B-9C6E-007F3725C6B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2144713"/>
            <a:ext cx="2921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E62939E1-B259-E241-98DF-7816E50BD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2733675"/>
            <a:ext cx="187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2)  Generate  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40336A20-CDA7-3247-9CEA-87AD97126A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0100" y="2476500"/>
            <a:ext cx="5842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97D71AD-24E8-F54F-AC8A-43D024912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55" y="1745283"/>
            <a:ext cx="3257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Proposal density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e.g. Gaussian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centred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541F6FB5-E930-374B-9533-223349FDF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3394075"/>
            <a:ext cx="24134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3)  Form test ratio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715402D6-6BCD-0241-BE52-B3870CBCB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4079875"/>
            <a:ext cx="1733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4)  Generate</a:t>
            </a: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36ECF902-8EDD-274A-A57D-B8770C9E03B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68775"/>
            <a:ext cx="2566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5">
            <a:extLst>
              <a:ext uri="{FF2B5EF4-FFF2-40B4-BE49-F238E27FC236}">
                <a16:creationId xmlns:a16="http://schemas.microsoft.com/office/drawing/2014/main" id="{7C0ECDF3-E1B7-2841-AED7-EA6953C1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4752975"/>
            <a:ext cx="7425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5)  If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0804C4A5-B029-BA44-BB7A-0F2D12C69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5337175"/>
            <a:ext cx="6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else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7A8A4F39-0E5B-804D-AC96-ADAE93126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4727575"/>
            <a:ext cx="3191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move to proposed point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9B8059B0-B182-064D-902B-BCC336176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5362575"/>
            <a:ext cx="2505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old point repeated</a:t>
            </a: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91792C3E-9CA0-8343-8A0D-7BE1E0290F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49911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C75D4D54-CEE1-A74E-B80C-9FD639567C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1200" y="56134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9085A7C3-BB88-A040-8C98-ADAF091DE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5908675"/>
            <a:ext cx="1399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6)  Iterate</a:t>
            </a:r>
          </a:p>
        </p:txBody>
      </p:sp>
      <p:pic>
        <p:nvPicPr>
          <p:cNvPr id="26" name="Picture 22" descr="txp_fig">
            <a:extLst>
              <a:ext uri="{FF2B5EF4-FFF2-40B4-BE49-F238E27FC236}">
                <a16:creationId xmlns:a16="http://schemas.microsoft.com/office/drawing/2014/main" id="{76A51024-D01A-DE40-96D6-58CDE72394D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2784475"/>
            <a:ext cx="1644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5" descr="txp_fig">
            <a:extLst>
              <a:ext uri="{FF2B5EF4-FFF2-40B4-BE49-F238E27FC236}">
                <a16:creationId xmlns:a16="http://schemas.microsoft.com/office/drawing/2014/main" id="{78792A1F-0321-1843-AC4F-93D170499A7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09" y="3188380"/>
            <a:ext cx="38735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6" descr="txp_fig">
            <a:extLst>
              <a:ext uri="{FF2B5EF4-FFF2-40B4-BE49-F238E27FC236}">
                <a16:creationId xmlns:a16="http://schemas.microsoft.com/office/drawing/2014/main" id="{863BD490-6B18-8143-BD6E-C7F97E1F579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4772025"/>
            <a:ext cx="2259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7" descr="txp_fig">
            <a:extLst>
              <a:ext uri="{FF2B5EF4-FFF2-40B4-BE49-F238E27FC236}">
                <a16:creationId xmlns:a16="http://schemas.microsoft.com/office/drawing/2014/main" id="{EB26D387-921D-E14B-B45E-45B7BF1E8481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5421313"/>
            <a:ext cx="10906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75F88BEF-1693-9A5E-5405-C35EC7704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7977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given an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pdf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 to a proportionality constant, generate a sequence of points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 </a:t>
            </a:r>
          </a:p>
        </p:txBody>
      </p:sp>
    </p:spTree>
    <p:extLst>
      <p:ext uri="{BB962C8B-B14F-4D97-AF65-F5344CB8AC3E}">
        <p14:creationId xmlns:p14="http://schemas.microsoft.com/office/powerpoint/2010/main" val="285788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84492E-91C6-1C49-9985-779E8251D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148" y="369070"/>
            <a:ext cx="56451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Metropolis-Hastings (continued)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91736F5-2E7C-F94F-A840-E70B48CC5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5" y="917575"/>
            <a:ext cx="837107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rule produces a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sequence of points (note how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new point depends on the previous one).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works 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known only as a proportionality, which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what we have from Bayes’ theorem: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∝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1A801E37-2CC2-4B48-9A9B-F0F626F17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2695575"/>
            <a:ext cx="74665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proposal density can be (almost) anything, but choose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as to minimize autocorrelation.  Often take proposal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density symmetric: 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C2CAE05-85B9-C14F-8E1B-AF92326B5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95" y="4145190"/>
            <a:ext cx="448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Test ratio is (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Metropolis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-Hastings):</a:t>
            </a:r>
          </a:p>
        </p:txBody>
      </p:sp>
      <p:pic>
        <p:nvPicPr>
          <p:cNvPr id="12" name="Picture 9" descr="txp_fig">
            <a:extLst>
              <a:ext uri="{FF2B5EF4-FFF2-40B4-BE49-F238E27FC236}">
                <a16:creationId xmlns:a16="http://schemas.microsoft.com/office/drawing/2014/main" id="{119C233C-98BC-A744-85EC-FABCB225FD5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45" y="3972153"/>
            <a:ext cx="27971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582F0954-A904-6146-9DD2-82F491E09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4968875"/>
            <a:ext cx="7666586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if the proposed step is to a point of higher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take it; 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not, only take the step with probability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proposed step rejected, repeat the current point.</a:t>
            </a:r>
          </a:p>
        </p:txBody>
      </p:sp>
    </p:spTree>
    <p:extLst>
      <p:ext uri="{BB962C8B-B14F-4D97-AF65-F5344CB8AC3E}">
        <p14:creationId xmlns:p14="http://schemas.microsoft.com/office/powerpoint/2010/main" val="247885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1E45AF1-634A-D043-A75F-CD04E219E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170" y="198390"/>
            <a:ext cx="68389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posterior pdf from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AE9B153-A488-8146-AB8F-9B775922E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11" y="826862"/>
            <a:ext cx="781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the posterior pdf from previous example with MCMC:</a:t>
            </a:r>
          </a:p>
        </p:txBody>
      </p:sp>
      <p:pic>
        <p:nvPicPr>
          <p:cNvPr id="9" name="Picture 5" descr="mcmc">
            <a:extLst>
              <a:ext uri="{FF2B5EF4-FFF2-40B4-BE49-F238E27FC236}">
                <a16:creationId xmlns:a16="http://schemas.microsoft.com/office/drawing/2014/main" id="{767F0DE0-33CF-F04E-869D-DBC9C0088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5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6" y="1547587"/>
            <a:ext cx="3784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53C268B6-1F31-9B4C-8052-258B49B6A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986" y="51543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C2D05DB-555E-D84F-AD72-B6600FB67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686" y="32620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F99E144E-0B05-394E-AFBF-D9806ECEC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686" y="3236687"/>
            <a:ext cx="7493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249CE48A-71C9-9A4B-90AD-F43C332A737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49" y="3254150"/>
            <a:ext cx="192087" cy="19208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B68F6B6D-1CE1-0345-9264-71694B5E2C6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49" y="1565050"/>
            <a:ext cx="1920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txp_fig">
            <a:extLst>
              <a:ext uri="{FF2B5EF4-FFF2-40B4-BE49-F238E27FC236}">
                <a16:creationId xmlns:a16="http://schemas.microsoft.com/office/drawing/2014/main" id="{9475D81E-478F-734C-93D2-C03A8BDC475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51607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6" name="Picture 12" descr="txp_fig">
            <a:extLst>
              <a:ext uri="{FF2B5EF4-FFF2-40B4-BE49-F238E27FC236}">
                <a16:creationId xmlns:a16="http://schemas.microsoft.com/office/drawing/2014/main" id="{AEC90413-DEFF-FD41-99CA-84247D0318D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32049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8" name="Line 14">
            <a:extLst>
              <a:ext uri="{FF2B5EF4-FFF2-40B4-BE49-F238E27FC236}">
                <a16:creationId xmlns:a16="http://schemas.microsoft.com/office/drawing/2014/main" id="{D1E52694-F051-054A-9FB1-9307A5CF0F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4586" y="3947887"/>
            <a:ext cx="6350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7F0964E-EE0F-B44D-8DF5-2A5442A0B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358" y="3697913"/>
            <a:ext cx="43955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Normalized histogram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its marginal posterior pdf: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07D8A-C223-5340-B363-D5E87946C6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2813" y="4699963"/>
            <a:ext cx="3675042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2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7E0F3D83-5E2C-0B45-B2C8-498E05144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313113"/>
            <a:ext cx="3540125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0B7D768-3FB7-1545-823B-D84D3A131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9" y="257354"/>
            <a:ext cx="785971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method with alternative priors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ECB60C9-DB08-1A4B-AA91-8EE8A7941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4" y="838200"/>
            <a:ext cx="83128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don’t have a previous measurement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rather,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“expert” says it should be positive and not too much  greater than 0.1 or so, i.e., something like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CC117AD8-F915-D545-ABFB-42205D940E2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2208213"/>
            <a:ext cx="4991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A08BC685-30EA-684F-9350-CEB556FC3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2835275"/>
            <a:ext cx="753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this we obtain (numerically) the posterior pdf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ED58F573-1F0F-D446-8700-CA7A1D803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38" y="3944938"/>
            <a:ext cx="3215945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summarizes all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knowledge about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Look also at result from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variety of  priors.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9C2DE704-FCC9-DE4B-8D95-4FE1EA1E99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48125" y="5067300"/>
            <a:ext cx="1206500" cy="24447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73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F52A3-81FE-4D44-A70B-016C4E5FD5B5}"/>
              </a:ext>
            </a:extLst>
          </p:cNvPr>
          <p:cNvSpPr txBox="1"/>
          <p:nvPr/>
        </p:nvSpPr>
        <p:spPr>
          <a:xfrm>
            <a:off x="360980" y="892629"/>
            <a:ext cx="85217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test/reject regions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(param. of interest).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Rejecting a point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should mean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possible values of the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 the “profile likelihood ratio”: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4CF9E-F875-4643-9E50-ADA2393AF4A0}"/>
              </a:ext>
            </a:extLst>
          </p:cNvPr>
          <p:cNvSpPr txBox="1"/>
          <p:nvPr/>
        </p:nvSpPr>
        <p:spPr>
          <a:xfrm>
            <a:off x="422050" y="3352056"/>
            <a:ext cx="767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large-sample limit: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03F369-9152-B647-B745-22670A057F03}"/>
              </a:ext>
            </a:extLst>
          </p:cNvPr>
          <p:cNvSpPr txBox="1"/>
          <p:nvPr/>
        </p:nvSpPr>
        <p:spPr>
          <a:xfrm>
            <a:off x="422050" y="4436140"/>
            <a:ext cx="7773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is the number of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of interest (components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So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2345EC-119C-5442-A13F-0BE657776583}"/>
              </a:ext>
            </a:extLst>
          </p:cNvPr>
          <p:cNvGrpSpPr/>
          <p:nvPr/>
        </p:nvGrpSpPr>
        <p:grpSpPr>
          <a:xfrm>
            <a:off x="5745163" y="1996568"/>
            <a:ext cx="2298700" cy="1020536"/>
            <a:chOff x="5745163" y="1996568"/>
            <a:chExt cx="2298700" cy="10205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EDDE2E7-3FD3-9144-933B-D8E05C36F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5163" y="2128104"/>
              <a:ext cx="2298700" cy="889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D6A9BE7-02AD-C947-963E-D9F94C08B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5828" y="1996568"/>
              <a:ext cx="215900" cy="1651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AA544BC-4AA8-114D-B33D-F28E8A22B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086" y="3953540"/>
            <a:ext cx="2781300" cy="482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ADDD97-477A-2442-835A-5B28DB326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0" y="5459239"/>
            <a:ext cx="6184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8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2025 Benasque / Lecture 3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 (2)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F692AE-252D-8C4C-8200-D7B7B9A238DB}"/>
              </a:ext>
            </a:extLst>
          </p:cNvPr>
          <p:cNvSpPr txBox="1"/>
          <p:nvPr/>
        </p:nvSpPr>
        <p:spPr>
          <a:xfrm>
            <a:off x="451757" y="2484486"/>
            <a:ext cx="824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recipe to get confidence regions/intervals for the parameters of interest at CL = 1 –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thus the same as before, simply use the profile likelihood: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BA065-3DD1-B94F-B54F-9DCEE63DC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684815"/>
            <a:ext cx="4953000" cy="83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2CD3BF-C648-904D-8B12-C331256D3BAA}"/>
              </a:ext>
            </a:extLst>
          </p:cNvPr>
          <p:cNvSpPr txBox="1"/>
          <p:nvPr/>
        </p:nvSpPr>
        <p:spPr>
          <a:xfrm>
            <a:off x="451757" y="1000853"/>
            <a:ext cx="803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large enough data sample to justify use of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chi-square pdf, then if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it is rejected for any values of the nuisance parameters.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AB228-DEB2-4440-9A4C-D99C61AC0225}"/>
              </a:ext>
            </a:extLst>
          </p:cNvPr>
          <p:cNvSpPr txBox="1"/>
          <p:nvPr/>
        </p:nvSpPr>
        <p:spPr>
          <a:xfrm>
            <a:off x="440986" y="4670679"/>
            <a:ext cx="79084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chi-square quantile is equal to the number of parameters of interest.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large-sample limit is not justified, then use e.g. Monte Carlo to get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523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77CE0-E3A4-71DE-FCD4-A168FB2AF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1">
            <a:extLst>
              <a:ext uri="{FF2B5EF4-FFF2-40B4-BE49-F238E27FC236}">
                <a16:creationId xmlns:a16="http://schemas.microsoft.com/office/drawing/2014/main" id="{C03C3775-8979-CB19-B93F-E944E70BD1E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5842" name="Footer Placeholder 2">
            <a:extLst>
              <a:ext uri="{FF2B5EF4-FFF2-40B4-BE49-F238E27FC236}">
                <a16:creationId xmlns:a16="http://schemas.microsoft.com/office/drawing/2014/main" id="{7CAF8E12-2C8B-8F03-7CFA-A6054D80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AF918085-9D1E-DB93-0530-EA2B9E26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0E0800-1373-4448-B6EE-149A21DA514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4BFD8BCC-CBE2-86A0-4C53-4C0C829B4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8" y="298450"/>
            <a:ext cx="47259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search analysis 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17E49682-FB8C-4733-1B82-27D7C3A57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90600"/>
            <a:ext cx="79644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for signal in a region of phase space; result is histogram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some variable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giving numbers: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the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Poisson distributed with expectation values</a:t>
            </a:r>
          </a:p>
        </p:txBody>
      </p:sp>
      <p:pic>
        <p:nvPicPr>
          <p:cNvPr id="35846" name="Picture 10">
            <a:extLst>
              <a:ext uri="{FF2B5EF4-FFF2-40B4-BE49-F238E27FC236}">
                <a16:creationId xmlns:a16="http://schemas.microsoft.com/office/drawing/2014/main" id="{8FE6A2E9-3A8A-54E5-54EB-D042D871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282950"/>
            <a:ext cx="22574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Box 12">
            <a:extLst>
              <a:ext uri="{FF2B5EF4-FFF2-40B4-BE49-F238E27FC236}">
                <a16:creationId xmlns:a16="http://schemas.microsoft.com/office/drawing/2014/main" id="{7E4CF14B-D642-0820-3807-261A4EEE9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5630863"/>
            <a:ext cx="919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</p:txBody>
      </p:sp>
      <p:pic>
        <p:nvPicPr>
          <p:cNvPr id="35848" name="Picture 12">
            <a:extLst>
              <a:ext uri="{FF2B5EF4-FFF2-40B4-BE49-F238E27FC236}">
                <a16:creationId xmlns:a16="http://schemas.microsoft.com/office/drawing/2014/main" id="{7F018A14-2F38-825D-D298-6D2113796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4545013"/>
            <a:ext cx="37433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3">
            <a:extLst>
              <a:ext uri="{FF2B5EF4-FFF2-40B4-BE49-F238E27FC236}">
                <a16:creationId xmlns:a16="http://schemas.microsoft.com/office/drawing/2014/main" id="{59360934-A9A5-E86E-38E6-0A98ABF86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4586288"/>
            <a:ext cx="36861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TextBox 15">
            <a:extLst>
              <a:ext uri="{FF2B5EF4-FFF2-40B4-BE49-F238E27FC236}">
                <a16:creationId xmlns:a16="http://schemas.microsoft.com/office/drawing/2014/main" id="{4969AFA8-FC06-A3DC-0178-8D063A5B8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" y="4138613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cxnSp>
        <p:nvCxnSpPr>
          <p:cNvPr id="35851" name="Straight Arrow Connector 17">
            <a:extLst>
              <a:ext uri="{FF2B5EF4-FFF2-40B4-BE49-F238E27FC236}">
                <a16:creationId xmlns:a16="http://schemas.microsoft.com/office/drawing/2014/main" id="{9064BC86-E1D4-FE85-2D1C-C8F7DF2FA82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436688" y="5314950"/>
            <a:ext cx="519112" cy="43656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2" name="TextBox 19">
            <a:extLst>
              <a:ext uri="{FF2B5EF4-FFF2-40B4-BE49-F238E27FC236}">
                <a16:creationId xmlns:a16="http://schemas.microsoft.com/office/drawing/2014/main" id="{6672243F-36BB-7297-8809-35F53FC11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5629275"/>
            <a:ext cx="1657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35853" name="TextBox 21">
            <a:extLst>
              <a:ext uri="{FF2B5EF4-FFF2-40B4-BE49-F238E27FC236}">
                <a16:creationId xmlns:a16="http://schemas.microsoft.com/office/drawing/2014/main" id="{93C0643D-743B-7207-8018-BE33451C8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3917950"/>
            <a:ext cx="26121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 parameter</a:t>
            </a:r>
          </a:p>
        </p:txBody>
      </p:sp>
      <p:cxnSp>
        <p:nvCxnSpPr>
          <p:cNvPr id="35854" name="Straight Arrow Connector 22">
            <a:extLst>
              <a:ext uri="{FF2B5EF4-FFF2-40B4-BE49-F238E27FC236}">
                <a16:creationId xmlns:a16="http://schemas.microsoft.com/office/drawing/2014/main" id="{2B4381B1-AB06-8D52-58CD-E8E7A1A9798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396582" y="3823494"/>
            <a:ext cx="366712" cy="2095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5855" name="Picture 2">
            <a:extLst>
              <a:ext uri="{FF2B5EF4-FFF2-40B4-BE49-F238E27FC236}">
                <a16:creationId xmlns:a16="http://schemas.microsoft.com/office/drawing/2014/main" id="{8A428242-DF05-D311-E6F1-5B16ADF17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2638"/>
            <a:ext cx="2352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56" name="Straight Arrow Connector 27">
            <a:extLst>
              <a:ext uri="{FF2B5EF4-FFF2-40B4-BE49-F238E27FC236}">
                <a16:creationId xmlns:a16="http://schemas.microsoft.com/office/drawing/2014/main" id="{B1C2F829-44EF-8C96-55A8-D7AD86A3E9E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472113" y="5373688"/>
            <a:ext cx="520700" cy="434975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89055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BCAC1-B922-87E7-FF8E-303092886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e Placeholder 1">
            <a:extLst>
              <a:ext uri="{FF2B5EF4-FFF2-40B4-BE49-F238E27FC236}">
                <a16:creationId xmlns:a16="http://schemas.microsoft.com/office/drawing/2014/main" id="{E20A71DE-7A6A-2A35-DD8D-8E9C67E7FD7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6866" name="Footer Placeholder 2">
            <a:extLst>
              <a:ext uri="{FF2B5EF4-FFF2-40B4-BE49-F238E27FC236}">
                <a16:creationId xmlns:a16="http://schemas.microsoft.com/office/drawing/2014/main" id="{6230478A-3522-803B-7786-480541260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3BA7E55F-0A3B-88CA-4B52-3B6FFFC1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EB47C7-AC63-BF4D-B099-D6DECD4FEFC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BCE618FC-BC2E-6E67-29BF-7411EC476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338138"/>
            <a:ext cx="47259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analysis (II)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9" name="Text Box 3">
            <a:extLst>
              <a:ext uri="{FF2B5EF4-FFF2-40B4-BE49-F238E27FC236}">
                <a16:creationId xmlns:a16="http://schemas.microsoft.com/office/drawing/2014/main" id="{196C449F-1546-9CDD-8D2F-76A5693EA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06475"/>
            <a:ext cx="8164479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also have a subsidiary measurement that constrains some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background and/or shape parameters: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Poisson distributed with expectation values</a:t>
            </a:r>
          </a:p>
        </p:txBody>
      </p:sp>
      <p:sp>
        <p:nvSpPr>
          <p:cNvPr id="36870" name="TextBox 21">
            <a:extLst>
              <a:ext uri="{FF2B5EF4-FFF2-40B4-BE49-F238E27FC236}">
                <a16:creationId xmlns:a16="http://schemas.microsoft.com/office/drawing/2014/main" id="{DA832028-1008-161D-539F-501354EB2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50" y="4086225"/>
            <a:ext cx="4210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parameters 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tot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36871" name="Straight Arrow Connector 22">
            <a:extLst>
              <a:ext uri="{FF2B5EF4-FFF2-40B4-BE49-F238E27FC236}">
                <a16:creationId xmlns:a16="http://schemas.microsoft.com/office/drawing/2014/main" id="{DFE57DE3-C4C8-C66E-4294-26B4C175D1D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810793" y="4012407"/>
            <a:ext cx="366713" cy="2095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872" name="Picture 14">
            <a:extLst>
              <a:ext uri="{FF2B5EF4-FFF2-40B4-BE49-F238E27FC236}">
                <a16:creationId xmlns:a16="http://schemas.microsoft.com/office/drawing/2014/main" id="{DF13CE67-2168-2087-E3DD-3598AABF5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3467100"/>
            <a:ext cx="1971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Box 27">
            <a:extLst>
              <a:ext uri="{FF2B5EF4-FFF2-40B4-BE49-F238E27FC236}">
                <a16:creationId xmlns:a16="http://schemas.microsoft.com/office/drawing/2014/main" id="{5661482B-E698-076D-B0FD-967240D6B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4573588"/>
            <a:ext cx="2916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function is</a:t>
            </a:r>
          </a:p>
        </p:txBody>
      </p:sp>
      <p:pic>
        <p:nvPicPr>
          <p:cNvPr id="36874" name="Picture 15">
            <a:extLst>
              <a:ext uri="{FF2B5EF4-FFF2-40B4-BE49-F238E27FC236}">
                <a16:creationId xmlns:a16="http://schemas.microsoft.com/office/drawing/2014/main" id="{534BF213-E7E8-09FB-934B-9C16C99F0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2060575"/>
            <a:ext cx="26860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6">
            <a:extLst>
              <a:ext uri="{FF2B5EF4-FFF2-40B4-BE49-F238E27FC236}">
                <a16:creationId xmlns:a16="http://schemas.microsoft.com/office/drawing/2014/main" id="{BE2D2376-ADAA-CD75-7458-68FA8F326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5216525"/>
            <a:ext cx="7019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327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4B0E4-AADE-C168-DD0B-797FDE16C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>
            <a:extLst>
              <a:ext uri="{FF2B5EF4-FFF2-40B4-BE49-F238E27FC236}">
                <a16:creationId xmlns:a16="http://schemas.microsoft.com/office/drawing/2014/main" id="{8B8468EB-1B09-8104-7CD9-E3BCF58092E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7890" name="Footer Placeholder 2">
            <a:extLst>
              <a:ext uri="{FF2B5EF4-FFF2-40B4-BE49-F238E27FC236}">
                <a16:creationId xmlns:a16="http://schemas.microsoft.com/office/drawing/2014/main" id="{F8EF99BD-6DC3-CB57-135E-B896282F9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2025 Benasque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AAEA8DF4-6EAE-E148-6A33-7AE788C9D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DE3CB4-7B40-4943-9372-953644EDD80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E343178E-06CE-C4C9-A8FE-2369F1562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392113"/>
            <a:ext cx="47259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ratio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DC7A3D7A-4CE3-2A82-EE4A-2E91EDBD5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79500"/>
            <a:ext cx="6627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significance test on the profile likelihood ratio:</a:t>
            </a:r>
          </a:p>
        </p:txBody>
      </p:sp>
      <p:pic>
        <p:nvPicPr>
          <p:cNvPr id="37894" name="Picture 7">
            <a:extLst>
              <a:ext uri="{FF2B5EF4-FFF2-40B4-BE49-F238E27FC236}">
                <a16:creationId xmlns:a16="http://schemas.microsoft.com/office/drawing/2014/main" id="{59784E99-6BDD-C08D-83F8-E8F79C8B5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2424113"/>
            <a:ext cx="2219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895" name="Straight Arrow Connector 7">
            <a:extLst>
              <a:ext uri="{FF2B5EF4-FFF2-40B4-BE49-F238E27FC236}">
                <a16:creationId xmlns:a16="http://schemas.microsoft.com/office/drawing/2014/main" id="{8C9697FA-72BB-6F84-03E5-6981C9526F0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362450" y="2076450"/>
            <a:ext cx="609600" cy="3429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6" name="TextBox 12">
            <a:extLst>
              <a:ext uri="{FF2B5EF4-FFF2-40B4-BE49-F238E27FC236}">
                <a16:creationId xmlns:a16="http://schemas.microsoft.com/office/drawing/2014/main" id="{FD606D82-38E1-2464-446F-441FBBC70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0" y="1809750"/>
            <a:ext cx="21496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endParaRPr lang="en-US" altLang="en-US" sz="24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7897" name="Straight Arrow Connector 13">
            <a:extLst>
              <a:ext uri="{FF2B5EF4-FFF2-40B4-BE49-F238E27FC236}">
                <a16:creationId xmlns:a16="http://schemas.microsoft.com/office/drawing/2014/main" id="{3273C9DC-784A-C31A-F057-6352E0F6F01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867150" y="3467100"/>
            <a:ext cx="800100" cy="3238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8" name="TextBox 14">
            <a:extLst>
              <a:ext uri="{FF2B5EF4-FFF2-40B4-BE49-F238E27FC236}">
                <a16:creationId xmlns:a16="http://schemas.microsoft.com/office/drawing/2014/main" id="{457DB302-99E9-920E-710F-D56145275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550" y="3524250"/>
            <a:ext cx="1603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</a:p>
        </p:txBody>
      </p:sp>
      <p:cxnSp>
        <p:nvCxnSpPr>
          <p:cNvPr id="37899" name="Straight Arrow Connector 17">
            <a:extLst>
              <a:ext uri="{FF2B5EF4-FFF2-40B4-BE49-F238E27FC236}">
                <a16:creationId xmlns:a16="http://schemas.microsoft.com/office/drawing/2014/main" id="{D47339B1-E82F-6CCB-2B69-199BC00DAB3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210050" y="3448050"/>
            <a:ext cx="457200" cy="3429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0" name="TextBox 21">
            <a:extLst>
              <a:ext uri="{FF2B5EF4-FFF2-40B4-BE49-F238E27FC236}">
                <a16:creationId xmlns:a16="http://schemas.microsoft.com/office/drawing/2014/main" id="{7C6266CF-6EF1-48F3-7AC6-CEEF7590A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035425"/>
            <a:ext cx="819785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critical region of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region of data space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gives the lowest values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 advantage of profile LR is that its distribution becomes independent of nuisance parameters in large sample limit.</a:t>
            </a:r>
          </a:p>
        </p:txBody>
      </p:sp>
    </p:spTree>
    <p:extLst>
      <p:ext uri="{BB962C8B-B14F-4D97-AF65-F5344CB8AC3E}">
        <p14:creationId xmlns:p14="http://schemas.microsoft.com/office/powerpoint/2010/main" val="26444326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(x_i, y_i, \sigma_i) \;, i = 1, \ldots, n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6"/>
  <p:tag name="PICTUREFILESIZE" val="142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, \; \hat{\theta}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5"/>
  <p:tag name="PICTUREFILESIZE" val="58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 = \chi^2_{\rm min} + 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51"/>
  <p:tag name="PICTUREFILESIZE" val="106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 | x) = \frac{L(x|\theta) \pi(\theta)}{&#13;&#10;\int L(x|\theta') \pi(\theta') \, d \theta' }&#13;&#10;\propto L(x|\theta) \pi(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83"/>
  <p:tag name="PICTUREFILESIZE" val="479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, \theta_1 | \vec{y} ) \propto&#13;&#10;\prod_{i=1}^n \frac{1}{\sqrt{2 \pi} \sigma_i }&#13;&#10;e^{-(y_i - \mu(x_i; \theta_0, \theta_1))^2 / 2 \sigma_i^2 }&#13;&#10;\; \pi_0 \; &#13;&#10;\frac{1}{\sqrt{2 \pi} \sigma_{t_1} }&#13;&#10;e^{-(\theta_1 - t_1)^2 / 2 \sigma_{t_1}^2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74"/>
  <p:tag name="PICTUREFILESIZE" val="6937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 | x ) = \int p(\theta_0, \theta_1 | x ) \, d \theta_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64"/>
  <p:tag name="PICTUREFILESIZE" val="272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324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sim \mbox{Uniform}[0,1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67"/>
  <p:tag name="PICTUREFILESIZE" val="1412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 \sim q (\vec{\theta} ; \vec{\theta}_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07"/>
  <p:tag name="PICTUREFILESIZE" val="108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mu(x; \theta_0, \theta_1) = \theta_0 + \theta_1 x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9"/>
  <p:tag name="PICTUREFILESIZE" val="1713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q(\vec{\theta}_0; \vec{\theta}) }&#13;&#10;{p(\vec{\theta}_0) q(\vec{\theta}; 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409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le \alpha, \;\; \vec{\theta}_1 = \vec{\theta}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47"/>
  <p:tag name="PICTUREFILESIZE" val="1016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1 = \vec{\theta}_0 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71"/>
  <p:tag name="PICTUREFILESIZE" val="63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}&#13;&#10;{p(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82"/>
  <p:tag name="PICTUREFILESIZE" val="267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pi_1(\theta_1) = \frac{1}{\tau} e^{-\theta_1/\tau} \;, \quad&#13;&#10;  \theta_1 \ge 0 \;, \quad \tau = 0.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3"/>
  <p:tag name="PICTUREFILESIZE" val="263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, \theta_1) = \prod_{i=1}^n \frac{1}{\sqrt{2 \pi} \sigma_i}&#13;&#10;\exp \left[ - {\small \frac{1}{2}} &#13;&#10;\frac{(y_i - \mu(x_i; \theta_0, \theta_1))^2}{\sigma_i^2 } &#13;&#10;\right]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06"/>
  <p:tag name="PICTUREFILESIZE" val="5745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) = - 2 \ln L(\theta_0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40"/>
  <p:tag name="PICTUREFILESIZE" val="531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) = \prod_{i=1}^n \frac{1}{\sqrt{2 \pi} \sigma_i}&#13;&#10;\exp \left[ - {\small \frac{1}{2}} &#13;&#10;\frac{(y_i - \mu(x_i; \theta_0, \theta_1))^2}{\sigma_i^2 } &#13;&#10;\right]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75"/>
  <p:tag name="PICTUREFILESIZE" val="546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_{\rm min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3"/>
  <p:tag name="PICTUREFILESIZE" val="564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sigma_{\hat{\theta}_0}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"/>
  <p:tag name="PICTUREFILESIZE" val="41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30401</TotalTime>
  <Words>4002</Words>
  <Application>Microsoft Macintosh PowerPoint</Application>
  <PresentationFormat>On-screen Show (4:3)</PresentationFormat>
  <Paragraphs>511</Paragraphs>
  <Slides>49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ＭＳ Ｐゴシック</vt:lpstr>
      <vt:lpstr>Arial</vt:lpstr>
      <vt:lpstr>Calibri</vt:lpstr>
      <vt:lpstr>Courier New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744</cp:revision>
  <dcterms:created xsi:type="dcterms:W3CDTF">2020-05-18T17:44:39Z</dcterms:created>
  <dcterms:modified xsi:type="dcterms:W3CDTF">2025-09-10T14:03:02Z</dcterms:modified>
</cp:coreProperties>
</file>