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1626" r:id="rId2"/>
    <p:sldId id="1627" r:id="rId3"/>
    <p:sldId id="1579" r:id="rId4"/>
    <p:sldId id="1580" r:id="rId5"/>
    <p:sldId id="1601" r:id="rId6"/>
    <p:sldId id="1602" r:id="rId7"/>
    <p:sldId id="1609" r:id="rId8"/>
    <p:sldId id="1610" r:id="rId9"/>
    <p:sldId id="1611" r:id="rId10"/>
    <p:sldId id="1612" r:id="rId11"/>
    <p:sldId id="1613" r:id="rId12"/>
    <p:sldId id="1614" r:id="rId13"/>
    <p:sldId id="1615" r:id="rId14"/>
    <p:sldId id="1616" r:id="rId15"/>
    <p:sldId id="1617" r:id="rId16"/>
    <p:sldId id="1618" r:id="rId17"/>
    <p:sldId id="1619" r:id="rId18"/>
    <p:sldId id="1620" r:id="rId19"/>
    <p:sldId id="1621" r:id="rId20"/>
    <p:sldId id="1622" r:id="rId21"/>
    <p:sldId id="1623" r:id="rId22"/>
    <p:sldId id="1624" r:id="rId23"/>
    <p:sldId id="1625" r:id="rId24"/>
    <p:sldId id="1628" r:id="rId25"/>
    <p:sldId id="1124" r:id="rId26"/>
    <p:sldId id="1125" r:id="rId27"/>
    <p:sldId id="1126" r:id="rId28"/>
    <p:sldId id="1629" r:id="rId29"/>
    <p:sldId id="1128" r:id="rId30"/>
    <p:sldId id="1129" r:id="rId31"/>
    <p:sldId id="1130" r:id="rId32"/>
    <p:sldId id="1132" r:id="rId33"/>
    <p:sldId id="1542" r:id="rId34"/>
    <p:sldId id="1606" r:id="rId35"/>
    <p:sldId id="1607" r:id="rId36"/>
    <p:sldId id="1608" r:id="rId37"/>
    <p:sldId id="1581" r:id="rId38"/>
    <p:sldId id="1582" r:id="rId39"/>
    <p:sldId id="1583" r:id="rId40"/>
    <p:sldId id="1584" r:id="rId41"/>
    <p:sldId id="1585" r:id="rId42"/>
    <p:sldId id="1586" r:id="rId43"/>
    <p:sldId id="1587" r:id="rId44"/>
    <p:sldId id="1588" r:id="rId45"/>
    <p:sldId id="1589" r:id="rId46"/>
    <p:sldId id="1590" r:id="rId47"/>
    <p:sldId id="1591" r:id="rId4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2644C0"/>
    <a:srgbClr val="656FC0"/>
    <a:srgbClr val="4488C0"/>
    <a:srgbClr val="3321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2"/>
    <p:restoredTop sz="94681"/>
  </p:normalViewPr>
  <p:slideViewPr>
    <p:cSldViewPr snapToGrid="0" snapToObjects="1">
      <p:cViewPr varScale="1">
        <p:scale>
          <a:sx n="116" d="100"/>
          <a:sy n="116" d="100"/>
        </p:scale>
        <p:origin x="164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8A0AD8A-6175-BA45-B7A6-2C3707D77F72}" type="datetimeFigureOut">
              <a:rPr lang="en-US"/>
              <a:pPr>
                <a:defRPr/>
              </a:pPr>
              <a:t>9/7/26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8ACD9B0-D231-FE49-81CB-64F8C3634C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7974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85BA98-68FF-844C-BF25-1E2D4E0C9AB9}" type="datetimeFigureOut">
              <a:rPr lang="en-US"/>
              <a:pPr>
                <a:defRPr/>
              </a:pPr>
              <a:t>9/7/26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56549BF-B062-CB42-8684-FA34A4C9B1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549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62480" y="6480175"/>
            <a:ext cx="5628640" cy="365125"/>
          </a:xfrm>
        </p:spPr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US"/>
              <a:t>TAE 2026 Benasque / Lecture 3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D87C89-CC84-2B45-8CD2-B033AD812DC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0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FB55227-64D8-B648-9164-48F145E10C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G. Cowan / RHUL Physics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0388805-F080-234A-A951-63D974138D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TAE 2026 Benasque / Lecture 3</a:t>
            </a: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C05FB6-2CFA-A844-8032-7F098057BE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0E7912-FF0F-714F-AEB3-88899AB313E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888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1600" y="64801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GB"/>
              <a:t>G. Cowan / RHUL Physics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9920" y="6480175"/>
            <a:ext cx="619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TAE 2026 Benasque / Lecture 3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94513" y="64801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82BA2C1-ED4F-8E4D-98C5-E3F481D6CD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tags" Target="../tags/tag7.xml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81.png"/><Relationship Id="rId5" Type="http://schemas.openxmlformats.org/officeDocument/2006/relationships/tags" Target="../tags/tag9.xml"/><Relationship Id="rId10" Type="http://schemas.openxmlformats.org/officeDocument/2006/relationships/image" Target="../media/image80.png"/><Relationship Id="rId4" Type="http://schemas.openxmlformats.org/officeDocument/2006/relationships/tags" Target="../tags/tag8.xml"/><Relationship Id="rId9" Type="http://schemas.openxmlformats.org/officeDocument/2006/relationships/image" Target="../media/image7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tags" Target="../tags/tag12.xml"/><Relationship Id="rId7" Type="http://schemas.openxmlformats.org/officeDocument/2006/relationships/image" Target="../media/image84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75.png"/><Relationship Id="rId5" Type="http://schemas.openxmlformats.org/officeDocument/2006/relationships/image" Target="../media/image83.png"/><Relationship Id="rId4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tif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tiff"/><Relationship Id="rId2" Type="http://schemas.openxmlformats.org/officeDocument/2006/relationships/image" Target="../media/image90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2.tif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tiff"/><Relationship Id="rId2" Type="http://schemas.openxmlformats.org/officeDocument/2006/relationships/image" Target="../media/image94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7.tiff"/><Relationship Id="rId4" Type="http://schemas.openxmlformats.org/officeDocument/2006/relationships/image" Target="../media/image96.tif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png"/><Relationship Id="rId3" Type="http://schemas.openxmlformats.org/officeDocument/2006/relationships/tags" Target="../tags/tag19.xml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103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image" Target="../media/image102.png"/><Relationship Id="rId5" Type="http://schemas.openxmlformats.org/officeDocument/2006/relationships/tags" Target="../tags/tag21.xml"/><Relationship Id="rId10" Type="http://schemas.openxmlformats.org/officeDocument/2006/relationships/image" Target="../media/image101.png"/><Relationship Id="rId4" Type="http://schemas.openxmlformats.org/officeDocument/2006/relationships/tags" Target="../tags/tag20.xml"/><Relationship Id="rId9" Type="http://schemas.openxmlformats.org/officeDocument/2006/relationships/image" Target="../media/image10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tags" Target="../tags/tag26.xml"/><Relationship Id="rId7" Type="http://schemas.openxmlformats.org/officeDocument/2006/relationships/image" Target="../media/image107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106.jpe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7.xml"/><Relationship Id="rId9" Type="http://schemas.openxmlformats.org/officeDocument/2006/relationships/image" Target="../media/image97.tif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Relationship Id="rId4" Type="http://schemas.openxmlformats.org/officeDocument/2006/relationships/image" Target="../media/image1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tiff"/><Relationship Id="rId4" Type="http://schemas.openxmlformats.org/officeDocument/2006/relationships/image" Target="../media/image12.tif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sp>
        <p:nvSpPr>
          <p:cNvPr id="32" name="Text Box 9">
            <a:extLst>
              <a:ext uri="{FF2B5EF4-FFF2-40B4-BE49-F238E27FC236}">
                <a16:creationId xmlns:a16="http://schemas.microsoft.com/office/drawing/2014/main" id="{157F5F6E-D922-3946-84E5-8B8302584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390" y="4657953"/>
            <a:ext cx="479297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Glen Cowan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Physics Department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Royal Holloway, University of London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Courier New" panose="02070309020205020404" pitchFamily="49" charset="0"/>
              </a:rPr>
              <a:t>g.cowan@rhul.ac.uk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Courier New" panose="02070309020205020404" pitchFamily="49" charset="0"/>
              </a:rPr>
              <a:t>www.pp.rhul.ac.uk</a:t>
            </a:r>
            <a:r>
              <a:rPr lang="en-US" altLang="en-US" sz="2000" b="1" dirty="0">
                <a:latin typeface="Courier New" panose="02070309020205020404" pitchFamily="49" charset="0"/>
              </a:rPr>
              <a:t>/~cowan</a:t>
            </a:r>
          </a:p>
        </p:txBody>
      </p:sp>
      <p:pic>
        <p:nvPicPr>
          <p:cNvPr id="35" name="Picture 10">
            <a:extLst>
              <a:ext uri="{FF2B5EF4-FFF2-40B4-BE49-F238E27FC236}">
                <a16:creationId xmlns:a16="http://schemas.microsoft.com/office/drawing/2014/main" id="{3C57AE4F-05F6-9E43-9610-58146FFB2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28" y="5013553"/>
            <a:ext cx="23368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2DB4CFC5-553A-5150-5108-F97561E40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1020" y="2001158"/>
            <a:ext cx="401000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dirty="0">
                <a:solidFill>
                  <a:srgbClr val="0070C0"/>
                </a:solidFill>
                <a:latin typeface="+mj-lt"/>
              </a:rPr>
              <a:t>Taller de </a:t>
            </a:r>
            <a:r>
              <a:rPr lang="en-GB" dirty="0" err="1">
                <a:solidFill>
                  <a:srgbClr val="0070C0"/>
                </a:solidFill>
                <a:latin typeface="+mj-lt"/>
              </a:rPr>
              <a:t>Altas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+mj-lt"/>
              </a:rPr>
              <a:t>Energías</a:t>
            </a:r>
            <a:endParaRPr lang="en-GB" dirty="0">
              <a:solidFill>
                <a:srgbClr val="0070C0"/>
              </a:solidFill>
              <a:latin typeface="+mj-lt"/>
            </a:endParaRP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dirty="0" err="1">
                <a:solidFill>
                  <a:srgbClr val="0070C0"/>
                </a:solidFill>
                <a:latin typeface="+mj-lt"/>
              </a:rPr>
              <a:t>Benasque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, Spain </a:t>
            </a: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dirty="0">
                <a:solidFill>
                  <a:srgbClr val="0070C0"/>
                </a:solidFill>
                <a:latin typeface="+mj-lt"/>
              </a:rPr>
              <a:t>15,16 September 2026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9D35008-4687-3E90-6110-A998802AF1A6}"/>
              </a:ext>
            </a:extLst>
          </p:cNvPr>
          <p:cNvSpPr txBox="1">
            <a:spLocks noChangeArrowheads="1"/>
          </p:cNvSpPr>
          <p:nvPr/>
        </p:nvSpPr>
        <p:spPr>
          <a:xfrm>
            <a:off x="707799" y="293914"/>
            <a:ext cx="7772400" cy="577623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40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Statistics for Particle Physics</a:t>
            </a:r>
          </a:p>
          <a:p>
            <a:r>
              <a:rPr lang="en-GB" altLang="en-US" sz="40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Lecture 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A991DA-3219-7CD3-7DD1-3A68841E4986}"/>
              </a:ext>
            </a:extLst>
          </p:cNvPr>
          <p:cNvSpPr txBox="1"/>
          <p:nvPr/>
        </p:nvSpPr>
        <p:spPr>
          <a:xfrm>
            <a:off x="3722915" y="3701143"/>
            <a:ext cx="34756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benasque.org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/2026tae/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F60A79-9131-7864-B588-BE785ED0B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590543"/>
            <a:ext cx="1611086" cy="16370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6C8F9C3-8032-45E5-41A2-8B1B8C9BCA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678" y="3219451"/>
            <a:ext cx="29591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16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D4B59-A5C5-40E8-99C5-08D78C3B6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Date Placeholder 1">
            <a:extLst>
              <a:ext uri="{FF2B5EF4-FFF2-40B4-BE49-F238E27FC236}">
                <a16:creationId xmlns:a16="http://schemas.microsoft.com/office/drawing/2014/main" id="{B9954372-FA62-5100-1F62-BB3997F2F33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8914" name="Footer Placeholder 2">
            <a:extLst>
              <a:ext uri="{FF2B5EF4-FFF2-40B4-BE49-F238E27FC236}">
                <a16:creationId xmlns:a16="http://schemas.microsoft.com/office/drawing/2014/main" id="{79591934-CD86-8AF8-DA8E-78E790CA5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82078474-1C20-E0A2-E8CB-E0F1B2384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82125B1-6DF7-9D4B-96EE-FB66296E11DB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6" name="Rectangle 2">
            <a:extLst>
              <a:ext uri="{FF2B5EF4-FFF2-40B4-BE49-F238E27FC236}">
                <a16:creationId xmlns:a16="http://schemas.microsoft.com/office/drawing/2014/main" id="{ACA6533D-18BB-886B-2E54-F8BAEF875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4988" y="144463"/>
            <a:ext cx="472598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statistic for discovery</a:t>
            </a:r>
            <a:endParaRPr lang="en-GB" altLang="en-US" i="1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7" name="Text Box 3">
            <a:extLst>
              <a:ext uri="{FF2B5EF4-FFF2-40B4-BE49-F238E27FC236}">
                <a16:creationId xmlns:a16="http://schemas.microsoft.com/office/drawing/2014/main" id="{5DFE8B9A-FC93-C595-83D1-B9D7E534B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" y="760413"/>
            <a:ext cx="8158163" cy="187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relevant alternative to background-only 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= 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is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≥ 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take critical region for test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corresponding to high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 0 (data characteristic for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≥ 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is, to test background-only hypothesis define statistic</a:t>
            </a:r>
          </a:p>
        </p:txBody>
      </p:sp>
      <p:pic>
        <p:nvPicPr>
          <p:cNvPr id="38918" name="Picture 7">
            <a:extLst>
              <a:ext uri="{FF2B5EF4-FFF2-40B4-BE49-F238E27FC236}">
                <a16:creationId xmlns:a16="http://schemas.microsoft.com/office/drawing/2014/main" id="{D0E62BA5-A5C6-0358-E305-54173EF9A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613" y="2640013"/>
            <a:ext cx="39243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9" name="TextBox 14">
            <a:extLst>
              <a:ext uri="{FF2B5EF4-FFF2-40B4-BE49-F238E27FC236}">
                <a16:creationId xmlns:a16="http://schemas.microsoft.com/office/drawing/2014/main" id="{E04F5413-142A-8357-DFA3-EF431F856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713" y="3983038"/>
            <a:ext cx="821055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 here only large (positive) observed signal strength is evidence  against the background-only hypothesis.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 that even though here physically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≥ 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we allow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be negative.  In large sample limit its distribution becomes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Gaussian, and this will allow us to write down simple 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expressions for distributions of our test statistics.</a:t>
            </a:r>
          </a:p>
        </p:txBody>
      </p:sp>
      <p:graphicFrame>
        <p:nvGraphicFramePr>
          <p:cNvPr id="38920" name="Object 2">
            <a:extLst>
              <a:ext uri="{FF2B5EF4-FFF2-40B4-BE49-F238E27FC236}">
                <a16:creationId xmlns:a16="http://schemas.microsoft.com/office/drawing/2014/main" id="{281795AD-FA62-8B88-48D3-400A7DE320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20788" y="1709738"/>
          <a:ext cx="2413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41300" imgH="368300" progId="Equation.3">
                  <p:embed/>
                </p:oleObj>
              </mc:Choice>
              <mc:Fallback>
                <p:oleObj name="Equation" r:id="rId3" imgW="241300" imgH="368300" progId="Equation.3">
                  <p:embed/>
                  <p:pic>
                    <p:nvPicPr>
                      <p:cNvPr id="38920" name="Object 2">
                        <a:extLst>
                          <a:ext uri="{FF2B5EF4-FFF2-40B4-BE49-F238E27FC236}">
                            <a16:creationId xmlns:a16="http://schemas.microsoft.com/office/drawing/2014/main" id="{FCADC008-B88B-1649-B8D1-EBF6A69ED9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0788" y="1709738"/>
                        <a:ext cx="2413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1" name="Object 2">
            <a:extLst>
              <a:ext uri="{FF2B5EF4-FFF2-40B4-BE49-F238E27FC236}">
                <a16:creationId xmlns:a16="http://schemas.microsoft.com/office/drawing/2014/main" id="{BEF5B239-9F85-45DB-A355-57628388C5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58050" y="4945063"/>
          <a:ext cx="2413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41300" imgH="368300" progId="Equation.3">
                  <p:embed/>
                </p:oleObj>
              </mc:Choice>
              <mc:Fallback>
                <p:oleObj name="Equation" r:id="rId5" imgW="241300" imgH="368300" progId="Equation.3">
                  <p:embed/>
                  <p:pic>
                    <p:nvPicPr>
                      <p:cNvPr id="38921" name="Object 2">
                        <a:extLst>
                          <a:ext uri="{FF2B5EF4-FFF2-40B4-BE49-F238E27FC236}">
                            <a16:creationId xmlns:a16="http://schemas.microsoft.com/office/drawing/2014/main" id="{4F2A68DB-4576-C046-98E3-71AF0CBB05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8050" y="4945063"/>
                        <a:ext cx="2413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1272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AE174-7275-1238-B30D-EA8808AE8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Date Placeholder 1">
            <a:extLst>
              <a:ext uri="{FF2B5EF4-FFF2-40B4-BE49-F238E27FC236}">
                <a16:creationId xmlns:a16="http://schemas.microsoft.com/office/drawing/2014/main" id="{98467DFE-F20D-732B-352B-6CDF4E02496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9938" name="Footer Placeholder 2">
            <a:extLst>
              <a:ext uri="{FF2B5EF4-FFF2-40B4-BE49-F238E27FC236}">
                <a16:creationId xmlns:a16="http://schemas.microsoft.com/office/drawing/2014/main" id="{336345C3-17FF-895B-0DE0-8371AF2D1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07BBEBD3-F4D1-64A7-D46A-26C460837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9F215A-F3DF-4A40-8817-9F2832F67F48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3E079CAD-3E2F-4F27-37F1-DA2D96C3B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55613"/>
            <a:ext cx="8569325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Distribution of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GB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large-sample limit</a:t>
            </a:r>
            <a:endParaRPr lang="en-GB" altLang="en-US" i="1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941" name="Text Box 3">
            <a:extLst>
              <a:ext uri="{FF2B5EF4-FFF2-40B4-BE49-F238E27FC236}">
                <a16:creationId xmlns:a16="http://schemas.microsoft.com/office/drawing/2014/main" id="{D1DC5927-59BF-86AC-A0A0-B295A6CBF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1192213"/>
            <a:ext cx="81676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Assuming approximations valid in the large sample (asymptotic)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limit, we can write down the full distribution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</a:t>
            </a:r>
          </a:p>
        </p:txBody>
      </p:sp>
      <p:sp>
        <p:nvSpPr>
          <p:cNvPr id="39942" name="TextBox 7">
            <a:extLst>
              <a:ext uri="{FF2B5EF4-FFF2-40B4-BE49-F238E27FC236}">
                <a16:creationId xmlns:a16="http://schemas.microsoft.com/office/drawing/2014/main" id="{BD7FB1D3-0AF4-1A48-2622-59F44CAE2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3394075"/>
            <a:ext cx="7269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special case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′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 “half chi-square” distribution: </a:t>
            </a:r>
          </a:p>
        </p:txBody>
      </p:sp>
      <p:pic>
        <p:nvPicPr>
          <p:cNvPr id="39943" name="Picture 10">
            <a:extLst>
              <a:ext uri="{FF2B5EF4-FFF2-40B4-BE49-F238E27FC236}">
                <a16:creationId xmlns:a16="http://schemas.microsoft.com/office/drawing/2014/main" id="{9FCC1A85-0DD0-5FD2-9D61-D19E848A3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000500"/>
            <a:ext cx="4968875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4" name="Picture 11">
            <a:extLst>
              <a:ext uri="{FF2B5EF4-FFF2-40B4-BE49-F238E27FC236}">
                <a16:creationId xmlns:a16="http://schemas.microsoft.com/office/drawing/2014/main" id="{4F68ED0A-6D1D-470E-2A69-E11A3D691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273300"/>
            <a:ext cx="809942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5" name="TextBox 1">
            <a:extLst>
              <a:ext uri="{FF2B5EF4-FFF2-40B4-BE49-F238E27FC236}">
                <a16:creationId xmlns:a16="http://schemas.microsoft.com/office/drawing/2014/main" id="{1FF40797-D244-5A4E-7D3C-66C7E7903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080000"/>
            <a:ext cx="84475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large sample limit,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8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|0)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independent of nuisance parameters;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8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′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 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depends on nuisance parameters through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9946" name="TextBox 19">
            <a:extLst>
              <a:ext uri="{FF2B5EF4-FFF2-40B4-BE49-F238E27FC236}">
                <a16:creationId xmlns:a16="http://schemas.microsoft.com/office/drawing/2014/main" id="{B79440C3-FD48-6D8C-E43B-723F0DD56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913" y="0"/>
            <a:ext cx="6913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1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Cowan, Cranmer, Gross, Vitells, arXiv:1007.1727, EPJC 71 (2011) 1554</a:t>
            </a:r>
          </a:p>
        </p:txBody>
      </p:sp>
    </p:spTree>
    <p:extLst>
      <p:ext uri="{BB962C8B-B14F-4D97-AF65-F5344CB8AC3E}">
        <p14:creationId xmlns:p14="http://schemas.microsoft.com/office/powerpoint/2010/main" val="1987756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DA606-FCEB-FF6B-D19B-B4D3E82D1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Date Placeholder 1">
            <a:extLst>
              <a:ext uri="{FF2B5EF4-FFF2-40B4-BE49-F238E27FC236}">
                <a16:creationId xmlns:a16="http://schemas.microsoft.com/office/drawing/2014/main" id="{60D066D6-9B97-AD9C-20C4-C70A513978C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40962" name="Footer Placeholder 2">
            <a:extLst>
              <a:ext uri="{FF2B5EF4-FFF2-40B4-BE49-F238E27FC236}">
                <a16:creationId xmlns:a16="http://schemas.microsoft.com/office/drawing/2014/main" id="{33C69E74-2149-1EE6-ED3D-6D0D65551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963" name="Slide Number Placeholder 3">
            <a:extLst>
              <a:ext uri="{FF2B5EF4-FFF2-40B4-BE49-F238E27FC236}">
                <a16:creationId xmlns:a16="http://schemas.microsoft.com/office/drawing/2014/main" id="{183CBB29-ED4F-BE42-34DC-128950384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C8F6B10-1889-D444-B91F-3CDE610B25A4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0D93DE7D-9EE8-C371-1555-6426BE27B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4988" y="317500"/>
            <a:ext cx="472598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for discovery</a:t>
            </a:r>
            <a:endParaRPr lang="en-GB" altLang="en-US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965" name="TextBox 8">
            <a:extLst>
              <a:ext uri="{FF2B5EF4-FFF2-40B4-BE49-F238E27FC236}">
                <a16:creationId xmlns:a16="http://schemas.microsoft.com/office/drawing/2014/main" id="{F58F2C86-9C3E-0574-7A0D-873E242BF0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928688"/>
            <a:ext cx="75930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means increasing incompatibility between the data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hypothesis, therefore 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for an observed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0,obs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</a:t>
            </a:r>
          </a:p>
        </p:txBody>
      </p:sp>
      <p:pic>
        <p:nvPicPr>
          <p:cNvPr id="40966" name="Picture 8">
            <a:extLst>
              <a:ext uri="{FF2B5EF4-FFF2-40B4-BE49-F238E27FC236}">
                <a16:creationId xmlns:a16="http://schemas.microsoft.com/office/drawing/2014/main" id="{D87ED001-B320-1881-0A7C-1BF4AAC99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88" y="1795463"/>
            <a:ext cx="31337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TextBox 10">
            <a:extLst>
              <a:ext uri="{FF2B5EF4-FFF2-40B4-BE49-F238E27FC236}">
                <a16:creationId xmlns:a16="http://schemas.microsoft.com/office/drawing/2014/main" id="{C1E23795-520E-B09F-5DFF-AE2867853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2050" y="2795588"/>
            <a:ext cx="36372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e.g. asymptotic formula</a:t>
            </a:r>
          </a:p>
        </p:txBody>
      </p:sp>
      <p:cxnSp>
        <p:nvCxnSpPr>
          <p:cNvPr id="40968" name="Straight Arrow Connector 11">
            <a:extLst>
              <a:ext uri="{FF2B5EF4-FFF2-40B4-BE49-F238E27FC236}">
                <a16:creationId xmlns:a16="http://schemas.microsoft.com/office/drawing/2014/main" id="{407ABE36-D379-7103-8202-DA710A0C4EAE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4610100" y="2662238"/>
            <a:ext cx="285750" cy="285750"/>
          </a:xfrm>
          <a:prstGeom prst="straightConnector1">
            <a:avLst/>
          </a:prstGeom>
          <a:noFill/>
          <a:ln w="952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0969" name="Picture 2">
            <a:extLst>
              <a:ext uri="{FF2B5EF4-FFF2-40B4-BE49-F238E27FC236}">
                <a16:creationId xmlns:a16="http://schemas.microsoft.com/office/drawing/2014/main" id="{B16CF1F6-51E6-F6BE-C009-40CB6C2A8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3286125"/>
            <a:ext cx="41433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0" name="TextBox 13">
            <a:extLst>
              <a:ext uri="{FF2B5EF4-FFF2-40B4-BE49-F238E27FC236}">
                <a16:creationId xmlns:a16="http://schemas.microsoft.com/office/drawing/2014/main" id="{EFCBE81D-8AF2-8AF7-4896-6F7DB1BC6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0688" y="4071938"/>
            <a:ext cx="31019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get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equivalent significance,</a:t>
            </a:r>
          </a:p>
        </p:txBody>
      </p:sp>
      <p:pic>
        <p:nvPicPr>
          <p:cNvPr id="40971" name="Picture 3">
            <a:extLst>
              <a:ext uri="{FF2B5EF4-FFF2-40B4-BE49-F238E27FC236}">
                <a16:creationId xmlns:a16="http://schemas.microsoft.com/office/drawing/2014/main" id="{DC46CDF0-5B13-4C0E-AEC1-9F855A405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000625"/>
            <a:ext cx="2165350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5032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3FEF3C-623A-B2AF-D119-C4D2817F2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Date Placeholder 1">
            <a:extLst>
              <a:ext uri="{FF2B5EF4-FFF2-40B4-BE49-F238E27FC236}">
                <a16:creationId xmlns:a16="http://schemas.microsoft.com/office/drawing/2014/main" id="{7C4D2A7C-A1EF-115B-79BB-1E7BF36F5AC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41986" name="Footer Placeholder 2">
            <a:extLst>
              <a:ext uri="{FF2B5EF4-FFF2-40B4-BE49-F238E27FC236}">
                <a16:creationId xmlns:a16="http://schemas.microsoft.com/office/drawing/2014/main" id="{DE8EA2E6-89DC-A0F3-EF2B-AFD57AF01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21B77A3D-6766-9F1F-5655-BB98A70C9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2A13095-8CE0-F94C-A948-65C04C2F68E5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93086611-7AE5-40AA-8FA3-B78815B73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900" y="390525"/>
            <a:ext cx="748030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Cumulative distribution of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GB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significance</a:t>
            </a:r>
            <a:endParaRPr lang="en-GB" altLang="en-US" i="1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989" name="Text Box 3">
            <a:extLst>
              <a:ext uri="{FF2B5EF4-FFF2-40B4-BE49-F238E27FC236}">
                <a16:creationId xmlns:a16="http://schemas.microsoft.com/office/drawing/2014/main" id="{436FF33D-8028-5266-482D-064FFE9AE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1079500"/>
            <a:ext cx="7810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the pdf, the cumulative distribution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found to be </a:t>
            </a:r>
          </a:p>
        </p:txBody>
      </p:sp>
      <p:pic>
        <p:nvPicPr>
          <p:cNvPr id="41990" name="Picture 2">
            <a:extLst>
              <a:ext uri="{FF2B5EF4-FFF2-40B4-BE49-F238E27FC236}">
                <a16:creationId xmlns:a16="http://schemas.microsoft.com/office/drawing/2014/main" id="{4953A578-1BCE-9CAC-BCF9-485C414EF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571625"/>
            <a:ext cx="33909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1" name="TextBox 10">
            <a:extLst>
              <a:ext uri="{FF2B5EF4-FFF2-40B4-BE49-F238E27FC236}">
                <a16:creationId xmlns:a16="http://schemas.microsoft.com/office/drawing/2014/main" id="{46394932-A073-539A-AD9B-153C3B9D8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750" y="2552700"/>
            <a:ext cx="33489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special case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′ 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</a:p>
        </p:txBody>
      </p:sp>
      <p:pic>
        <p:nvPicPr>
          <p:cNvPr id="41992" name="Picture 3">
            <a:extLst>
              <a:ext uri="{FF2B5EF4-FFF2-40B4-BE49-F238E27FC236}">
                <a16:creationId xmlns:a16="http://schemas.microsoft.com/office/drawing/2014/main" id="{F8434A4F-A0E7-1EB8-8876-858A6B66E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213" y="3114675"/>
            <a:ext cx="23907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3" name="TextBox 12">
            <a:extLst>
              <a:ext uri="{FF2B5EF4-FFF2-40B4-BE49-F238E27FC236}">
                <a16:creationId xmlns:a16="http://schemas.microsoft.com/office/drawing/2014/main" id="{B79FF08F-7D90-92CC-ADA7-C62E955AB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" y="3848100"/>
            <a:ext cx="4860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the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hypothesis is</a:t>
            </a:r>
          </a:p>
        </p:txBody>
      </p:sp>
      <p:pic>
        <p:nvPicPr>
          <p:cNvPr id="41994" name="Picture 4">
            <a:extLst>
              <a:ext uri="{FF2B5EF4-FFF2-40B4-BE49-F238E27FC236}">
                <a16:creationId xmlns:a16="http://schemas.microsoft.com/office/drawing/2014/main" id="{B04D0C62-FB73-A6C9-EAE1-EFB934EE6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3" y="4462463"/>
            <a:ext cx="2200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5" name="TextBox 14">
            <a:extLst>
              <a:ext uri="{FF2B5EF4-FFF2-40B4-BE49-F238E27FC236}">
                <a16:creationId xmlns:a16="http://schemas.microsoft.com/office/drawing/2014/main" id="{736FEFC6-C0D6-3785-3C69-EF74CC8DF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5086350"/>
            <a:ext cx="6143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Therefore the discovery significance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Z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simply</a:t>
            </a:r>
          </a:p>
        </p:txBody>
      </p:sp>
      <p:pic>
        <p:nvPicPr>
          <p:cNvPr id="41996" name="Picture 5">
            <a:extLst>
              <a:ext uri="{FF2B5EF4-FFF2-40B4-BE49-F238E27FC236}">
                <a16:creationId xmlns:a16="http://schemas.microsoft.com/office/drawing/2014/main" id="{7C4EDF22-3BEE-4DBE-D4A3-51825BCE6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5748338"/>
            <a:ext cx="31242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7" name="Rectangle 13">
            <a:extLst>
              <a:ext uri="{FF2B5EF4-FFF2-40B4-BE49-F238E27FC236}">
                <a16:creationId xmlns:a16="http://schemas.microsoft.com/office/drawing/2014/main" id="{6477025D-C84D-5448-F416-E4DFA8FD31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5638800"/>
            <a:ext cx="3829050" cy="685800"/>
          </a:xfrm>
          <a:prstGeom prst="rect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998" name="TextBox 19">
            <a:extLst>
              <a:ext uri="{FF2B5EF4-FFF2-40B4-BE49-F238E27FC236}">
                <a16:creationId xmlns:a16="http://schemas.microsoft.com/office/drawing/2014/main" id="{CA4F0CE2-D1B8-C8E3-7222-2CC3AE43F0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913" y="0"/>
            <a:ext cx="6913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1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Cowan, Cranmer, Gross, Vitells, arXiv:1007.1727, EPJC 71 (2011) 1554</a:t>
            </a:r>
          </a:p>
        </p:txBody>
      </p:sp>
    </p:spTree>
    <p:extLst>
      <p:ext uri="{BB962C8B-B14F-4D97-AF65-F5344CB8AC3E}">
        <p14:creationId xmlns:p14="http://schemas.microsoft.com/office/powerpoint/2010/main" val="3849762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BC849-BDA2-0AC6-F023-0C083D1C8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Date Placeholder 1">
            <a:extLst>
              <a:ext uri="{FF2B5EF4-FFF2-40B4-BE49-F238E27FC236}">
                <a16:creationId xmlns:a16="http://schemas.microsoft.com/office/drawing/2014/main" id="{D37CE44E-0B96-4D54-4801-CC9182F9AB0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43010" name="Footer Placeholder 2">
            <a:extLst>
              <a:ext uri="{FF2B5EF4-FFF2-40B4-BE49-F238E27FC236}">
                <a16:creationId xmlns:a16="http://schemas.microsoft.com/office/drawing/2014/main" id="{F8011B62-4E4F-2460-F7E6-5DCAF3202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1" name="Slide Number Placeholder 3">
            <a:extLst>
              <a:ext uri="{FF2B5EF4-FFF2-40B4-BE49-F238E27FC236}">
                <a16:creationId xmlns:a16="http://schemas.microsoft.com/office/drawing/2014/main" id="{ABDC60C8-67A8-3BD3-C67A-32FC2CB4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BEACC65-6996-AD47-97B8-78C19F69FC66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7CE58FD0-7944-7CA1-DEA5-DE61404C1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479425"/>
            <a:ext cx="71643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Monte Carlo test of asymptotic formula </a:t>
            </a:r>
            <a:endParaRPr lang="en-GB" altLang="en-US" i="1" baseline="-250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3013" name="Picture 9">
            <a:extLst>
              <a:ext uri="{FF2B5EF4-FFF2-40B4-BE49-F238E27FC236}">
                <a16:creationId xmlns:a16="http://schemas.microsoft.com/office/drawing/2014/main" id="{BFFCF278-0063-5D20-581E-057F23B23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38263"/>
            <a:ext cx="31813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2">
            <a:extLst>
              <a:ext uri="{FF2B5EF4-FFF2-40B4-BE49-F238E27FC236}">
                <a16:creationId xmlns:a16="http://schemas.microsoft.com/office/drawing/2014/main" id="{09E091B2-C616-3EA5-26DA-D6DBD8F81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1628775"/>
            <a:ext cx="432435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5" name="TextBox 8">
            <a:extLst>
              <a:ext uri="{FF2B5EF4-FFF2-40B4-BE49-F238E27FC236}">
                <a16:creationId xmlns:a16="http://schemas.microsoft.com/office/drawing/2014/main" id="{10FCE23E-93FB-D9D5-D67F-85BDB682E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457450"/>
            <a:ext cx="3332162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param. of interest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nuisance parameter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Here take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known,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τ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1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3016" name="TextBox 9">
            <a:extLst>
              <a:ext uri="{FF2B5EF4-FFF2-40B4-BE49-F238E27FC236}">
                <a16:creationId xmlns:a16="http://schemas.microsoft.com/office/drawing/2014/main" id="{F3AB37E2-D874-BC70-E2FB-357B850F2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221163"/>
            <a:ext cx="3503612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Asymptotic formula is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 approximation to 5</a:t>
            </a:r>
            <a:r>
              <a:rPr lang="el-GR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endParaRPr lang="en-US" altLang="en-US" sz="2400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level 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25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already for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~ 20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3017" name="TextBox 19">
            <a:extLst>
              <a:ext uri="{FF2B5EF4-FFF2-40B4-BE49-F238E27FC236}">
                <a16:creationId xmlns:a16="http://schemas.microsoft.com/office/drawing/2014/main" id="{E66F02C6-9AC6-FAAF-9F4D-12AD6F52D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913" y="0"/>
            <a:ext cx="6913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1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Cowan, Cranmer, Gross, Vitells, arXiv:1007.1727, EPJC 71 (2011) 1554</a:t>
            </a:r>
          </a:p>
        </p:txBody>
      </p:sp>
    </p:spTree>
    <p:extLst>
      <p:ext uri="{BB962C8B-B14F-4D97-AF65-F5344CB8AC3E}">
        <p14:creationId xmlns:p14="http://schemas.microsoft.com/office/powerpoint/2010/main" val="1404724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63EEA-D17A-6BB4-4191-46FCB5F82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11">
            <a:extLst>
              <a:ext uri="{FF2B5EF4-FFF2-40B4-BE49-F238E27FC236}">
                <a16:creationId xmlns:a16="http://schemas.microsoft.com/office/drawing/2014/main" id="{4158A205-6504-D0AE-30EF-FCB10B68FE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0375"/>
            <a:ext cx="5275263" cy="382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4" name="Date Placeholder 1">
            <a:extLst>
              <a:ext uri="{FF2B5EF4-FFF2-40B4-BE49-F238E27FC236}">
                <a16:creationId xmlns:a16="http://schemas.microsoft.com/office/drawing/2014/main" id="{C7024820-D22B-DAFE-C729-5943EB9189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44035" name="Footer Placeholder 2">
            <a:extLst>
              <a:ext uri="{FF2B5EF4-FFF2-40B4-BE49-F238E27FC236}">
                <a16:creationId xmlns:a16="http://schemas.microsoft.com/office/drawing/2014/main" id="{D26B7DAB-AADB-8DA6-9454-C88EF328B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036" name="Slide Number Placeholder 3">
            <a:extLst>
              <a:ext uri="{FF2B5EF4-FFF2-40B4-BE49-F238E27FC236}">
                <a16:creationId xmlns:a16="http://schemas.microsoft.com/office/drawing/2014/main" id="{EBD8B4A8-FAA2-9290-E18A-13121E11B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DC74E5B-BEAF-6B4C-A325-BFD133C43251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6AFDA88-B53C-13ED-CA6C-6E37663F4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15888"/>
            <a:ext cx="7494588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GB" sz="3200" kern="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How to read the </a:t>
            </a:r>
            <a:r>
              <a:rPr lang="en-GB" sz="3200" i="1" kern="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</a:t>
            </a:r>
            <a:r>
              <a:rPr lang="en-GB" sz="3200" kern="0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0</a:t>
            </a:r>
            <a:r>
              <a:rPr lang="en-GB" sz="3200" kern="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 plot</a:t>
            </a:r>
          </a:p>
        </p:txBody>
      </p:sp>
      <p:sp>
        <p:nvSpPr>
          <p:cNvPr id="44038" name="TextBox 5">
            <a:extLst>
              <a:ext uri="{FF2B5EF4-FFF2-40B4-BE49-F238E27FC236}">
                <a16:creationId xmlns:a16="http://schemas.microsoft.com/office/drawing/2014/main" id="{8269146B-62C9-C81C-C075-B87907A4A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646113"/>
            <a:ext cx="80645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“local”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means the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the background-only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hypothesis obtained from the test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each individual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without any correct for the Look-Elsewhere Effect.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“Expected” (dashed) curve gives the median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under assumption of the SM Higgs (</a:t>
            </a:r>
            <a:r>
              <a:rPr lang="el-GR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1) at each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4039" name="TextBox 16">
            <a:extLst>
              <a:ext uri="{FF2B5EF4-FFF2-40B4-BE49-F238E27FC236}">
                <a16:creationId xmlns:a16="http://schemas.microsoft.com/office/drawing/2014/main" id="{8EE16D75-CF11-24B4-64A3-D1BA408ED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1288" y="2841625"/>
            <a:ext cx="33924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ATLAS, Phys. Lett. B 716 (2012) 1-29</a:t>
            </a:r>
          </a:p>
        </p:txBody>
      </p:sp>
      <p:sp>
        <p:nvSpPr>
          <p:cNvPr id="44040" name="TextBox 1">
            <a:extLst>
              <a:ext uri="{FF2B5EF4-FFF2-40B4-BE49-F238E27FC236}">
                <a16:creationId xmlns:a16="http://schemas.microsoft.com/office/drawing/2014/main" id="{79E02A86-91CE-8692-5920-B32C61141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6225" y="3109913"/>
            <a:ext cx="326589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blue band gives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width of the distribution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(±1</a:t>
            </a:r>
            <a:r>
              <a:rPr lang="el-GR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of significances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 assumption of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 Higgs.</a:t>
            </a:r>
          </a:p>
        </p:txBody>
      </p:sp>
    </p:spTree>
    <p:extLst>
      <p:ext uri="{BB962C8B-B14F-4D97-AF65-F5344CB8AC3E}">
        <p14:creationId xmlns:p14="http://schemas.microsoft.com/office/powerpoint/2010/main" val="2738005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C99CD-E2F7-798A-8D81-DFC39026A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extBox 7">
            <a:extLst>
              <a:ext uri="{FF2B5EF4-FFF2-40B4-BE49-F238E27FC236}">
                <a16:creationId xmlns:a16="http://schemas.microsoft.com/office/drawing/2014/main" id="{B73CCCA6-3DE9-F292-2582-DB42543F9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593" y="2895600"/>
            <a:ext cx="8607741" cy="3488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 when setting an upper limit, an upwards fluctuation of the data </a:t>
            </a:r>
          </a:p>
          <a:p>
            <a:pPr>
              <a:spcBef>
                <a:spcPct val="0"/>
              </a:spcBef>
              <a:spcAft>
                <a:spcPts val="3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not taken to mean incompatibility with the hypothesized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</a:p>
          <a:p>
            <a:pPr>
              <a:spcBef>
                <a:spcPct val="0"/>
              </a:spcBef>
              <a:spcAft>
                <a:spcPts val="3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observed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l-GR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find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-value:</a:t>
            </a:r>
          </a:p>
          <a:p>
            <a:pPr>
              <a:spcBef>
                <a:spcPts val="1400"/>
              </a:spcBef>
              <a:spcAft>
                <a:spcPts val="18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Large sample approximation:  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find upper limit at CL = 1</a:t>
            </a:r>
            <a:r>
              <a:rPr lang="en-US" altLang="en-US" sz="2400" dirty="0">
                <a:solidFill>
                  <a:srgbClr val="0070C0"/>
                </a:solidFill>
                <a:latin typeface="Symbol" pitchFamily="2" charset="2"/>
                <a:cs typeface="Calibri" panose="020F0502020204030204" pitchFamily="34" charset="0"/>
              </a:rPr>
              <a:t>-</a:t>
            </a:r>
            <a:r>
              <a:rPr lang="el-GR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set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l-GR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solve for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45058" name="Picture 12">
            <a:extLst>
              <a:ext uri="{FF2B5EF4-FFF2-40B4-BE49-F238E27FC236}">
                <a16:creationId xmlns:a16="http://schemas.microsoft.com/office/drawing/2014/main" id="{9D67FFBB-5B6F-743C-E376-80321D97A7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143" y="4914900"/>
            <a:ext cx="16129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Date Placeholder 1">
            <a:extLst>
              <a:ext uri="{FF2B5EF4-FFF2-40B4-BE49-F238E27FC236}">
                <a16:creationId xmlns:a16="http://schemas.microsoft.com/office/drawing/2014/main" id="{72C44239-862F-4281-0B6D-AB544BCBD39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45060" name="Footer Placeholder 2">
            <a:extLst>
              <a:ext uri="{FF2B5EF4-FFF2-40B4-BE49-F238E27FC236}">
                <a16:creationId xmlns:a16="http://schemas.microsoft.com/office/drawing/2014/main" id="{A37EA2F1-D48A-6E4D-4568-BBD8D852D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061" name="Slide Number Placeholder 3">
            <a:extLst>
              <a:ext uri="{FF2B5EF4-FFF2-40B4-BE49-F238E27FC236}">
                <a16:creationId xmlns:a16="http://schemas.microsoft.com/office/drawing/2014/main" id="{170E7649-5FDB-87AC-A6CD-17BAD2C8F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F75890E-54F6-FB45-BDBD-F47F84BB5F85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062" name="Rectangle 2">
            <a:extLst>
              <a:ext uri="{FF2B5EF4-FFF2-40B4-BE49-F238E27FC236}">
                <a16:creationId xmlns:a16="http://schemas.microsoft.com/office/drawing/2014/main" id="{CE6FB654-B1DB-4B30-BB9E-B5E96FAA3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8713" y="381000"/>
            <a:ext cx="69643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statistic for upper limits</a:t>
            </a:r>
            <a:endParaRPr lang="en-GB" altLang="en-US" i="1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063" name="Text Box 3">
            <a:extLst>
              <a:ext uri="{FF2B5EF4-FFF2-40B4-BE49-F238E27FC236}">
                <a16:creationId xmlns:a16="http://schemas.microsoft.com/office/drawing/2014/main" id="{EB4B44B6-EA5A-D5F4-86E5-D5736FDB8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018" y="1028700"/>
            <a:ext cx="60077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purposes of setting an upper limit on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use</a:t>
            </a:r>
          </a:p>
        </p:txBody>
      </p:sp>
      <p:pic>
        <p:nvPicPr>
          <p:cNvPr id="45064" name="Picture 7">
            <a:extLst>
              <a:ext uri="{FF2B5EF4-FFF2-40B4-BE49-F238E27FC236}">
                <a16:creationId xmlns:a16="http://schemas.microsoft.com/office/drawing/2014/main" id="{A045C90F-72C4-B129-F975-5578CCBFA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31" y="1617663"/>
            <a:ext cx="365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Picture 7">
            <a:extLst>
              <a:ext uri="{FF2B5EF4-FFF2-40B4-BE49-F238E27FC236}">
                <a16:creationId xmlns:a16="http://schemas.microsoft.com/office/drawing/2014/main" id="{7DFEED91-EA44-1346-2F49-283692615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631" y="1674813"/>
            <a:ext cx="22193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6" name="TextBox 11">
            <a:extLst>
              <a:ext uri="{FF2B5EF4-FFF2-40B4-BE49-F238E27FC236}">
                <a16:creationId xmlns:a16="http://schemas.microsoft.com/office/drawing/2014/main" id="{EAD9D000-35A7-027B-13E0-D9DBB4604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4943" y="1962150"/>
            <a:ext cx="9773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</a:t>
            </a:r>
          </a:p>
        </p:txBody>
      </p:sp>
      <p:pic>
        <p:nvPicPr>
          <p:cNvPr id="45067" name="Picture 11">
            <a:extLst>
              <a:ext uri="{FF2B5EF4-FFF2-40B4-BE49-F238E27FC236}">
                <a16:creationId xmlns:a16="http://schemas.microsoft.com/office/drawing/2014/main" id="{24FF3328-CA0D-C6A3-DA60-FCF80CCD89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456" y="3865563"/>
            <a:ext cx="29622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8" name="Picture 11">
            <a:extLst>
              <a:ext uri="{FF2B5EF4-FFF2-40B4-BE49-F238E27FC236}">
                <a16:creationId xmlns:a16="http://schemas.microsoft.com/office/drawing/2014/main" id="{7E062DEE-5B24-1DC9-5177-FF9BD59FD1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468" y="5003800"/>
            <a:ext cx="7747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9" name="Rectangle 13">
            <a:extLst>
              <a:ext uri="{FF2B5EF4-FFF2-40B4-BE49-F238E27FC236}">
                <a16:creationId xmlns:a16="http://schemas.microsoft.com/office/drawing/2014/main" id="{621473E5-FD8A-0803-60F0-0A8243C7C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4718" y="4803775"/>
            <a:ext cx="2595563" cy="790575"/>
          </a:xfrm>
          <a:prstGeom prst="rect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070" name="TextBox 19">
            <a:extLst>
              <a:ext uri="{FF2B5EF4-FFF2-40B4-BE49-F238E27FC236}">
                <a16:creationId xmlns:a16="http://schemas.microsoft.com/office/drawing/2014/main" id="{8D5D92BE-F3EB-9671-3D06-DA46ADCED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913" y="0"/>
            <a:ext cx="6913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1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Cowan, Cranmer, Gross, Vitells, arXiv:1007.1727, EPJC 71 (2011) 1554</a:t>
            </a:r>
          </a:p>
        </p:txBody>
      </p:sp>
    </p:spTree>
    <p:extLst>
      <p:ext uri="{BB962C8B-B14F-4D97-AF65-F5344CB8AC3E}">
        <p14:creationId xmlns:p14="http://schemas.microsoft.com/office/powerpoint/2010/main" val="3990785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1AC72-6745-7050-DB6A-BC3004B6E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Date Placeholder 1">
            <a:extLst>
              <a:ext uri="{FF2B5EF4-FFF2-40B4-BE49-F238E27FC236}">
                <a16:creationId xmlns:a16="http://schemas.microsoft.com/office/drawing/2014/main" id="{36460FC4-418C-F006-84F7-9C78045C59F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46082" name="Footer Placeholder 2">
            <a:extLst>
              <a:ext uri="{FF2B5EF4-FFF2-40B4-BE49-F238E27FC236}">
                <a16:creationId xmlns:a16="http://schemas.microsoft.com/office/drawing/2014/main" id="{B82796C3-74E6-0A80-8FF9-61E5211EE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F7587DE0-D9BA-66A0-84BF-435603FBF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68501A8-F833-484A-87CF-3279DEDDF36B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084" name="Rectangle 2">
            <a:extLst>
              <a:ext uri="{FF2B5EF4-FFF2-40B4-BE49-F238E27FC236}">
                <a16:creationId xmlns:a16="http://schemas.microsoft.com/office/drawing/2014/main" id="{FB6A682A-A34E-BAF5-9610-0879166F8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479425"/>
            <a:ext cx="7164388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Monte Carlo test of asymptotic formulae </a:t>
            </a:r>
            <a:endParaRPr lang="en-GB" altLang="en-US" i="1" baseline="-250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6085" name="Picture 2">
            <a:extLst>
              <a:ext uri="{FF2B5EF4-FFF2-40B4-BE49-F238E27FC236}">
                <a16:creationId xmlns:a16="http://schemas.microsoft.com/office/drawing/2014/main" id="{3BBCC93F-1D4A-A8D6-F88A-E92B320E7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060575"/>
            <a:ext cx="3886200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TextBox 6">
            <a:extLst>
              <a:ext uri="{FF2B5EF4-FFF2-40B4-BE49-F238E27FC236}">
                <a16:creationId xmlns:a16="http://schemas.microsoft.com/office/drawing/2014/main" id="{1C1EA76D-D474-CA73-4608-38055A729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1095375"/>
            <a:ext cx="67579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 again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~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Poisson(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+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~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Poisson(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τ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l-GR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find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hypothesized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values.</a:t>
            </a:r>
          </a:p>
        </p:txBody>
      </p:sp>
      <p:sp>
        <p:nvSpPr>
          <p:cNvPr id="46087" name="TextBox 7">
            <a:extLst>
              <a:ext uri="{FF2B5EF4-FFF2-40B4-BE49-F238E27FC236}">
                <a16:creationId xmlns:a16="http://schemas.microsoft.com/office/drawing/2014/main" id="{A44D97AD-60C9-9FD4-D921-761AF41C10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171700"/>
            <a:ext cx="4669971" cy="350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E.g.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8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|1)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=1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Typically interested in 95% CL, i.e.,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threshold = 0.05, i.e.,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2.69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Z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√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 1.64.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Median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[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|0]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gives “exclusion sensitivity”.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Here asymptotic formulae good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6,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9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6088" name="TextBox 19">
            <a:extLst>
              <a:ext uri="{FF2B5EF4-FFF2-40B4-BE49-F238E27FC236}">
                <a16:creationId xmlns:a16="http://schemas.microsoft.com/office/drawing/2014/main" id="{B5520B4D-21CA-38C9-DA4D-FD524EB69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0913" y="0"/>
            <a:ext cx="6913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1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Cowan, Cranmer, Gross, Vitells, arXiv:1007.1727, EPJC 71 (2011) 1554</a:t>
            </a:r>
          </a:p>
        </p:txBody>
      </p:sp>
    </p:spTree>
    <p:extLst>
      <p:ext uri="{BB962C8B-B14F-4D97-AF65-F5344CB8AC3E}">
        <p14:creationId xmlns:p14="http://schemas.microsoft.com/office/powerpoint/2010/main" val="33333767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C8597-3DFA-3A80-BAA8-89192DFA1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1">
            <a:extLst>
              <a:ext uri="{FF2B5EF4-FFF2-40B4-BE49-F238E27FC236}">
                <a16:creationId xmlns:a16="http://schemas.microsoft.com/office/drawing/2014/main" id="{DBBCE959-C66D-12EB-EC16-99CA8C832A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663" y="3016250"/>
            <a:ext cx="6027424" cy="367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6" name="Date Placeholder 1">
            <a:extLst>
              <a:ext uri="{FF2B5EF4-FFF2-40B4-BE49-F238E27FC236}">
                <a16:creationId xmlns:a16="http://schemas.microsoft.com/office/drawing/2014/main" id="{B25AC654-CD57-FB94-EC92-D27A31358F3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xfrm>
            <a:off x="101600" y="6480175"/>
            <a:ext cx="2152194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47107" name="Footer Placeholder 2">
            <a:extLst>
              <a:ext uri="{FF2B5EF4-FFF2-40B4-BE49-F238E27FC236}">
                <a16:creationId xmlns:a16="http://schemas.microsoft.com/office/drawing/2014/main" id="{53ED84CF-FB38-6F6D-FAE2-70DBC49CD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99919" y="6480175"/>
            <a:ext cx="6251611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7C8E8A63-9EB2-0446-B17B-8EB826D62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94513" y="6480175"/>
            <a:ext cx="2152194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E30E0E1-BAF7-504B-BBC1-A38E414662D7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2868B509-7B9D-C03D-86CB-6736030B9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413" y="115888"/>
            <a:ext cx="7559901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GB" sz="3200" kern="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How to read the green and yellow limit plots</a:t>
            </a:r>
          </a:p>
        </p:txBody>
      </p:sp>
      <p:sp>
        <p:nvSpPr>
          <p:cNvPr id="47110" name="TextBox 4">
            <a:extLst>
              <a:ext uri="{FF2B5EF4-FFF2-40B4-BE49-F238E27FC236}">
                <a16:creationId xmlns:a16="http://schemas.microsoft.com/office/drawing/2014/main" id="{ACFAAC5C-AD7C-8068-20F7-D2E0B2283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4" y="620713"/>
            <a:ext cx="8789727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every value of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find the upper limit on </a:t>
            </a:r>
            <a:r>
              <a:rPr lang="el-GR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Also for each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determine the distribution of upper limits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up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would obtain under the hypothesis of </a:t>
            </a:r>
            <a:r>
              <a:rPr lang="el-GR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0.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dashed curve is the median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up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and the green (yellow) bands give the ± </a:t>
            </a:r>
            <a:r>
              <a:rPr lang="el-GR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(2</a:t>
            </a:r>
            <a:r>
              <a:rPr lang="el-GR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regions of this distribution.</a:t>
            </a:r>
          </a:p>
        </p:txBody>
      </p:sp>
      <p:sp>
        <p:nvSpPr>
          <p:cNvPr id="47111" name="TextBox 16">
            <a:extLst>
              <a:ext uri="{FF2B5EF4-FFF2-40B4-BE49-F238E27FC236}">
                <a16:creationId xmlns:a16="http://schemas.microsoft.com/office/drawing/2014/main" id="{A7FE8FF8-FD55-E774-4DED-F57E1C78E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5849" y="2859088"/>
            <a:ext cx="3420451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ATLAS, Phys. Lett. B 716 (2012) 1-29</a:t>
            </a:r>
          </a:p>
        </p:txBody>
      </p:sp>
    </p:spTree>
    <p:extLst>
      <p:ext uri="{BB962C8B-B14F-4D97-AF65-F5344CB8AC3E}">
        <p14:creationId xmlns:p14="http://schemas.microsoft.com/office/powerpoint/2010/main" val="573533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D820C-1860-2B91-E2F7-FDD054A8F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Date Placeholder 1">
            <a:extLst>
              <a:ext uri="{FF2B5EF4-FFF2-40B4-BE49-F238E27FC236}">
                <a16:creationId xmlns:a16="http://schemas.microsoft.com/office/drawing/2014/main" id="{58347442-E040-EA8F-3AB0-BDF0050555E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3554" name="Footer Placeholder 2">
            <a:extLst>
              <a:ext uri="{FF2B5EF4-FFF2-40B4-BE49-F238E27FC236}">
                <a16:creationId xmlns:a16="http://schemas.microsoft.com/office/drawing/2014/main" id="{D63A5C8F-C0C8-AE1F-15BE-A6252BBF0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194BB87C-12FF-8915-B68A-875E6B7D1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3A04F9E-65AF-A847-857D-10DDAA04649B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663DCEA5-588F-D077-F571-A892D4298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60350"/>
            <a:ext cx="82804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Sensitivity for Poisson counting experiment</a:t>
            </a:r>
          </a:p>
        </p:txBody>
      </p:sp>
      <p:sp>
        <p:nvSpPr>
          <p:cNvPr id="23557" name="TextBox 1">
            <a:extLst>
              <a:ext uri="{FF2B5EF4-FFF2-40B4-BE49-F238E27FC236}">
                <a16:creationId xmlns:a16="http://schemas.microsoft.com/office/drawing/2014/main" id="{1C01D2D3-5EBB-3789-31AA-A68F2E092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908050"/>
            <a:ext cx="6526213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Count a number of events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~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Poisson(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+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where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i="1" dirty="0"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cs typeface="Times New Roman" panose="02020603050405020304" pitchFamily="18" charset="0"/>
              </a:rPr>
              <a:t> =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expected number of events from signal,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i="1" dirty="0"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cs typeface="Times New Roman" panose="02020603050405020304" pitchFamily="18" charset="0"/>
              </a:rPr>
              <a:t> =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expected number of background events.</a:t>
            </a:r>
          </a:p>
        </p:txBody>
      </p:sp>
      <p:sp>
        <p:nvSpPr>
          <p:cNvPr id="23558" name="TextBox 4">
            <a:extLst>
              <a:ext uri="{FF2B5EF4-FFF2-40B4-BE49-F238E27FC236}">
                <a16:creationId xmlns:a16="http://schemas.microsoft.com/office/drawing/2014/main" id="{914AF087-3857-CBF0-9ECF-5985853D9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" y="4259263"/>
            <a:ext cx="5465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Usually convert to equivalent significance:</a:t>
            </a:r>
          </a:p>
        </p:txBody>
      </p:sp>
      <p:pic>
        <p:nvPicPr>
          <p:cNvPr id="23559" name="Picture 5">
            <a:extLst>
              <a:ext uri="{FF2B5EF4-FFF2-40B4-BE49-F238E27FC236}">
                <a16:creationId xmlns:a16="http://schemas.microsoft.com/office/drawing/2014/main" id="{8F3DCF77-1525-639C-2C96-4AEE41C9A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4254500"/>
            <a:ext cx="20574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TextBox 6">
            <a:extLst>
              <a:ext uri="{FF2B5EF4-FFF2-40B4-BE49-F238E27FC236}">
                <a16:creationId xmlns:a16="http://schemas.microsoft.com/office/drawing/2014/main" id="{2A310648-DC7D-91B6-7B48-FFBC1D9F3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" y="2565400"/>
            <a:ext cx="8405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test for discovery of signal compute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hypothesis,</a:t>
            </a:r>
          </a:p>
        </p:txBody>
      </p:sp>
      <p:sp>
        <p:nvSpPr>
          <p:cNvPr id="23561" name="TextBox 7">
            <a:extLst>
              <a:ext uri="{FF2B5EF4-FFF2-40B4-BE49-F238E27FC236}">
                <a16:creationId xmlns:a16="http://schemas.microsoft.com/office/drawing/2014/main" id="{7F4C5BD1-58DA-5A39-C948-5388A1BD3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0" y="4614863"/>
            <a:ext cx="80322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</a:t>
            </a:r>
            <a:r>
              <a:rPr lang="el-GR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Φ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the standard Gaussian cumulative distribution, e.g.,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Z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&gt; 5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 5 sigma effect) means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&lt; 2.9 ×10</a:t>
            </a:r>
            <a:r>
              <a:rPr lang="en-US" altLang="en-US" sz="2400" baseline="30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altLang="en-US" sz="2400" baseline="30000" dirty="0">
                <a:solidFill>
                  <a:srgbClr val="0070C0"/>
                </a:solidFill>
                <a:cs typeface="Times New Roman" panose="02020603050405020304" pitchFamily="18" charset="0"/>
              </a:rPr>
              <a:t>7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3562" name="TextBox 8">
            <a:extLst>
              <a:ext uri="{FF2B5EF4-FFF2-40B4-BE49-F238E27FC236}">
                <a16:creationId xmlns:a16="http://schemas.microsoft.com/office/drawing/2014/main" id="{8A862EC3-544C-08A4-06FF-4D66D0F8B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513" y="5589588"/>
            <a:ext cx="76866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characterize sensitivity to discovery, give expected (mean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median)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Z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under assumption of a given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23563" name="Picture 10">
            <a:extLst>
              <a:ext uri="{FF2B5EF4-FFF2-40B4-BE49-F238E27FC236}">
                <a16:creationId xmlns:a16="http://schemas.microsoft.com/office/drawing/2014/main" id="{63EC2379-68D7-6B04-B6AC-64E7CA210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775" y="3213100"/>
            <a:ext cx="67310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8162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DEB660C-7221-6D4F-B0F4-7C7E9BE20775}"/>
              </a:ext>
            </a:extLst>
          </p:cNvPr>
          <p:cNvSpPr txBox="1">
            <a:spLocks noChangeArrowheads="1"/>
          </p:cNvSpPr>
          <p:nvPr/>
        </p:nvSpPr>
        <p:spPr>
          <a:xfrm>
            <a:off x="544513" y="404813"/>
            <a:ext cx="7772400" cy="1152525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Outline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530A4B-DE84-0B46-89FB-617D21EA6F3E}"/>
              </a:ext>
            </a:extLst>
          </p:cNvPr>
          <p:cNvSpPr txBox="1"/>
          <p:nvPr/>
        </p:nvSpPr>
        <p:spPr>
          <a:xfrm>
            <a:off x="576942" y="1099455"/>
            <a:ext cx="8006038" cy="4216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Tuesday 9:00:			Introduction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Probability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Hypothesis tests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Wednesday 11:30:  	Parameter estimation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Confidence limits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Wednesday 12:30		Systematic uncertainties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Experimental sensitivity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Wednesday 15:30:		Tutorial on parameter estimation</a:t>
            </a:r>
          </a:p>
          <a:p>
            <a:pPr algn="l">
              <a:spcAft>
                <a:spcPts val="600"/>
              </a:spcAft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		https://www.pp.rhul.ac.uk/~cowan/stat/exercises/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cowan_stat_exercises.pdf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EB6DB5-09DE-3894-D2AB-7B057E621996}"/>
              </a:ext>
            </a:extLst>
          </p:cNvPr>
          <p:cNvSpPr txBox="1"/>
          <p:nvPr/>
        </p:nvSpPr>
        <p:spPr>
          <a:xfrm>
            <a:off x="380956" y="5604146"/>
            <a:ext cx="827322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Almost everything is a subset of the University of London course: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		    https://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www.pp.rhul.ac.uk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/~cowan/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stat_course.html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291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0E450E-35C2-67AE-BB9A-F08AEBF97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Date Placeholder 1">
            <a:extLst>
              <a:ext uri="{FF2B5EF4-FFF2-40B4-BE49-F238E27FC236}">
                <a16:creationId xmlns:a16="http://schemas.microsoft.com/office/drawing/2014/main" id="{0FF27A5D-6638-D9B4-8BDB-1566EEE77F3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4578" name="Footer Placeholder 2">
            <a:extLst>
              <a:ext uri="{FF2B5EF4-FFF2-40B4-BE49-F238E27FC236}">
                <a16:creationId xmlns:a16="http://schemas.microsoft.com/office/drawing/2014/main" id="{14AF0B1D-6D1E-50FD-1FF9-134B9660E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B8EEC9CA-B90E-F9A4-E32D-389E83560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91EA6E-3016-0C4A-B2D8-D8D090A6B801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20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E7163BBF-921D-1615-72FD-3A5C06FE59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260350"/>
            <a:ext cx="66246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581" name="Rectangle 2">
            <a:extLst>
              <a:ext uri="{FF2B5EF4-FFF2-40B4-BE49-F238E27FC236}">
                <a16:creationId xmlns:a16="http://schemas.microsoft.com/office/drawing/2014/main" id="{425E222F-8950-9B77-CDC7-FBF3CDD9F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5850" y="382588"/>
            <a:ext cx="716438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/√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expected discovery significance</a:t>
            </a:r>
          </a:p>
        </p:txBody>
      </p:sp>
      <p:sp>
        <p:nvSpPr>
          <p:cNvPr id="24582" name="Text Box 3">
            <a:extLst>
              <a:ext uri="{FF2B5EF4-FFF2-40B4-BE49-F238E27FC236}">
                <a16:creationId xmlns:a16="http://schemas.microsoft.com/office/drawing/2014/main" id="{8AE46263-3027-47C4-124C-4F8B82660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1022350"/>
            <a:ext cx="8220075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large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+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→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~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Gaussian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,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 ,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+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√(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+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observed value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obs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Prob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&gt;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obs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|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),:</a:t>
            </a:r>
          </a:p>
        </p:txBody>
      </p:sp>
      <p:pic>
        <p:nvPicPr>
          <p:cNvPr id="24583" name="Picture 3">
            <a:extLst>
              <a:ext uri="{FF2B5EF4-FFF2-40B4-BE49-F238E27FC236}">
                <a16:creationId xmlns:a16="http://schemas.microsoft.com/office/drawing/2014/main" id="{994E92B7-7717-120D-2A8C-94818F959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525" y="2416175"/>
            <a:ext cx="2987675" cy="76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TextBox 8">
            <a:extLst>
              <a:ext uri="{FF2B5EF4-FFF2-40B4-BE49-F238E27FC236}">
                <a16:creationId xmlns:a16="http://schemas.microsoft.com/office/drawing/2014/main" id="{9AC49A88-EB30-F0D8-CAE3-DDA0B4E88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" y="3384550"/>
            <a:ext cx="5402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Significance for rejecting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therefore</a:t>
            </a:r>
          </a:p>
        </p:txBody>
      </p:sp>
      <p:pic>
        <p:nvPicPr>
          <p:cNvPr id="24585" name="Picture 4">
            <a:extLst>
              <a:ext uri="{FF2B5EF4-FFF2-40B4-BE49-F238E27FC236}">
                <a16:creationId xmlns:a16="http://schemas.microsoft.com/office/drawing/2014/main" id="{C1CF966C-B6EC-4BDF-3882-751B90B59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3992563"/>
            <a:ext cx="3776663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6" name="TextBox 10">
            <a:extLst>
              <a:ext uri="{FF2B5EF4-FFF2-40B4-BE49-F238E27FC236}">
                <a16:creationId xmlns:a16="http://schemas.microsoft.com/office/drawing/2014/main" id="{71048DB6-00E4-A10C-1984-D5FB67E37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" y="4824413"/>
            <a:ext cx="7142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Expected (median) significance assuming signal rate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</a:t>
            </a:r>
          </a:p>
        </p:txBody>
      </p:sp>
      <p:pic>
        <p:nvPicPr>
          <p:cNvPr id="24587" name="Picture 5">
            <a:extLst>
              <a:ext uri="{FF2B5EF4-FFF2-40B4-BE49-F238E27FC236}">
                <a16:creationId xmlns:a16="http://schemas.microsoft.com/office/drawing/2014/main" id="{11AA60DF-5E0A-4294-3A4D-D2BE533A4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75" y="5445125"/>
            <a:ext cx="306070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9311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6ADC9-B478-9971-DF4E-7DC5C03708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Date Placeholder 1">
            <a:extLst>
              <a:ext uri="{FF2B5EF4-FFF2-40B4-BE49-F238E27FC236}">
                <a16:creationId xmlns:a16="http://schemas.microsoft.com/office/drawing/2014/main" id="{384140F4-7787-C7A4-65A3-9FA11FAEA56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5602" name="Footer Placeholder 2">
            <a:extLst>
              <a:ext uri="{FF2B5EF4-FFF2-40B4-BE49-F238E27FC236}">
                <a16:creationId xmlns:a16="http://schemas.microsoft.com/office/drawing/2014/main" id="{4F0E326C-D71F-830E-C0FD-D88A12387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5CFFDF35-CADA-EAF2-71EA-A024D4A77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8E1FFF3-0B71-2944-8E23-8A607DB09DF5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153F69AD-279C-7AE1-F403-4DA929431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425450"/>
            <a:ext cx="81121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approximation for significance</a:t>
            </a:r>
          </a:p>
        </p:txBody>
      </p:sp>
      <p:sp>
        <p:nvSpPr>
          <p:cNvPr id="25605" name="Text Box 3">
            <a:extLst>
              <a:ext uri="{FF2B5EF4-FFF2-40B4-BE49-F238E27FC236}">
                <a16:creationId xmlns:a16="http://schemas.microsoft.com/office/drawing/2014/main" id="{7F0CC849-2C3E-DAC1-C541-65AED41FF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638" y="1095375"/>
            <a:ext cx="4689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Poisson likelihood for parameter </a:t>
            </a:r>
            <a:r>
              <a:rPr lang="en-US" altLang="en-US" sz="2400" i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</a:t>
            </a:r>
          </a:p>
        </p:txBody>
      </p:sp>
      <p:pic>
        <p:nvPicPr>
          <p:cNvPr id="25606" name="Picture 15">
            <a:extLst>
              <a:ext uri="{FF2B5EF4-FFF2-40B4-BE49-F238E27FC236}">
                <a16:creationId xmlns:a16="http://schemas.microsoft.com/office/drawing/2014/main" id="{10C6A1BD-0CA3-9D37-F194-6A479C092D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773238"/>
            <a:ext cx="29718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Text Box 3">
            <a:extLst>
              <a:ext uri="{FF2B5EF4-FFF2-40B4-BE49-F238E27FC236}">
                <a16:creationId xmlns:a16="http://schemas.microsoft.com/office/drawing/2014/main" id="{45B1912D-8913-F173-C95D-26357895F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652963"/>
            <a:ext cx="6238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the likelihood ratio statistic for testing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0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</a:p>
        </p:txBody>
      </p:sp>
      <p:pic>
        <p:nvPicPr>
          <p:cNvPr id="25608" name="Picture 2">
            <a:extLst>
              <a:ext uri="{FF2B5EF4-FFF2-40B4-BE49-F238E27FC236}">
                <a16:creationId xmlns:a16="http://schemas.microsoft.com/office/drawing/2014/main" id="{C1BEDDE0-98A0-2E74-CB17-C95D19A58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3" y="5199063"/>
            <a:ext cx="787717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18">
            <a:extLst>
              <a:ext uri="{FF2B5EF4-FFF2-40B4-BE49-F238E27FC236}">
                <a16:creationId xmlns:a16="http://schemas.microsoft.com/office/drawing/2014/main" id="{FB9B57FB-DECB-F4E0-AA1B-626BA949E8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327400"/>
            <a:ext cx="37719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0" name="TextBox 19">
            <a:extLst>
              <a:ext uri="{FF2B5EF4-FFF2-40B4-BE49-F238E27FC236}">
                <a16:creationId xmlns:a16="http://schemas.microsoft.com/office/drawing/2014/main" id="{523974D2-C5FB-92AE-5CE8-B05B584FC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850" y="2708275"/>
            <a:ext cx="6154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test for discovery use profile likelihood ratio:</a:t>
            </a:r>
          </a:p>
        </p:txBody>
      </p:sp>
      <p:pic>
        <p:nvPicPr>
          <p:cNvPr id="25611" name="Picture 20">
            <a:extLst>
              <a:ext uri="{FF2B5EF4-FFF2-40B4-BE49-F238E27FC236}">
                <a16:creationId xmlns:a16="http://schemas.microsoft.com/office/drawing/2014/main" id="{A3AFEBC0-F198-CB1C-BCA7-8097E17BEF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3484563"/>
            <a:ext cx="2260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2" name="TextBox 21">
            <a:extLst>
              <a:ext uri="{FF2B5EF4-FFF2-40B4-BE49-F238E27FC236}">
                <a16:creationId xmlns:a16="http://schemas.microsoft.com/office/drawing/2014/main" id="{AB1535E7-A9D4-0874-6925-FC7C07B01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88" y="1797050"/>
            <a:ext cx="175400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now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nuisance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params.</a:t>
            </a:r>
          </a:p>
        </p:txBody>
      </p:sp>
      <p:cxnSp>
        <p:nvCxnSpPr>
          <p:cNvPr id="25613" name="Straight Arrow Connector 22">
            <a:extLst>
              <a:ext uri="{FF2B5EF4-FFF2-40B4-BE49-F238E27FC236}">
                <a16:creationId xmlns:a16="http://schemas.microsoft.com/office/drawing/2014/main" id="{678710F8-674D-2507-971D-3742B0A81258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524750" y="3068638"/>
            <a:ext cx="142875" cy="360362"/>
          </a:xfrm>
          <a:prstGeom prst="straightConnector1">
            <a:avLst/>
          </a:prstGeom>
          <a:noFill/>
          <a:ln w="2857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798976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51679-010C-0529-3D97-CC07B71A1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Date Placeholder 1">
            <a:extLst>
              <a:ext uri="{FF2B5EF4-FFF2-40B4-BE49-F238E27FC236}">
                <a16:creationId xmlns:a16="http://schemas.microsoft.com/office/drawing/2014/main" id="{D79AE8DE-FEB5-A0DF-961E-28D0B877213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6626" name="Footer Placeholder 2">
            <a:extLst>
              <a:ext uri="{FF2B5EF4-FFF2-40B4-BE49-F238E27FC236}">
                <a16:creationId xmlns:a16="http://schemas.microsoft.com/office/drawing/2014/main" id="{46E9FE23-9899-08C1-F842-420929291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028E6536-93ED-6A79-501A-20C68B566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0916EF3-8F6D-3D49-A58A-F038D5E3F01B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D136CBA9-2576-8F07-96E4-FFC9E3A59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425450"/>
            <a:ext cx="81121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Approximate Poisson significance (continued)</a:t>
            </a:r>
          </a:p>
        </p:txBody>
      </p:sp>
      <p:sp>
        <p:nvSpPr>
          <p:cNvPr id="26629" name="TextBox 15">
            <a:extLst>
              <a:ext uri="{FF2B5EF4-FFF2-40B4-BE49-F238E27FC236}">
                <a16:creationId xmlns:a16="http://schemas.microsoft.com/office/drawing/2014/main" id="{B6D2508C-345E-A84A-6E4D-42DD02276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68413"/>
            <a:ext cx="63261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sufficiently large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+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(use Wilks’ theorem), </a:t>
            </a:r>
          </a:p>
        </p:txBody>
      </p:sp>
      <p:sp>
        <p:nvSpPr>
          <p:cNvPr id="26630" name="TextBox 9">
            <a:extLst>
              <a:ext uri="{FF2B5EF4-FFF2-40B4-BE49-F238E27FC236}">
                <a16:creationId xmlns:a16="http://schemas.microsoft.com/office/drawing/2014/main" id="{D987DBA3-056D-8CAC-8203-F03DD11C6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225800"/>
            <a:ext cx="7689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find median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[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Z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]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let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→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+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(i.e., the Asimov data set):</a:t>
            </a:r>
          </a:p>
        </p:txBody>
      </p:sp>
      <p:sp>
        <p:nvSpPr>
          <p:cNvPr id="26631" name="TextBox 11">
            <a:extLst>
              <a:ext uri="{FF2B5EF4-FFF2-40B4-BE49-F238E27FC236}">
                <a16:creationId xmlns:a16="http://schemas.microsoft.com/office/drawing/2014/main" id="{B8E08241-C985-5BA7-FE67-802BB8923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50" y="5300663"/>
            <a:ext cx="4032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reduces to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/√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&lt;&lt;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26632" name="Picture 8">
            <a:extLst>
              <a:ext uri="{FF2B5EF4-FFF2-40B4-BE49-F238E27FC236}">
                <a16:creationId xmlns:a16="http://schemas.microsoft.com/office/drawing/2014/main" id="{74C44855-BE3C-BA5C-E3C8-4D7B57DC5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4119563"/>
            <a:ext cx="4483100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9">
            <a:extLst>
              <a:ext uri="{FF2B5EF4-FFF2-40B4-BE49-F238E27FC236}">
                <a16:creationId xmlns:a16="http://schemas.microsoft.com/office/drawing/2014/main" id="{80982D91-29EF-ADD4-2F27-127DD79A25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892300"/>
            <a:ext cx="34544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10">
            <a:extLst>
              <a:ext uri="{FF2B5EF4-FFF2-40B4-BE49-F238E27FC236}">
                <a16:creationId xmlns:a16="http://schemas.microsoft.com/office/drawing/2014/main" id="{BD8FCB95-90A6-47B1-FE93-6B3CF866EE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2243138"/>
            <a:ext cx="38608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2320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598C8-A793-45A1-C21C-F2E2F4FF3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Date Placeholder 1">
            <a:extLst>
              <a:ext uri="{FF2B5EF4-FFF2-40B4-BE49-F238E27FC236}">
                <a16:creationId xmlns:a16="http://schemas.microsoft.com/office/drawing/2014/main" id="{975E5855-C44C-FE13-5303-7666A2AD2B6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7650" name="Footer Placeholder 2">
            <a:extLst>
              <a:ext uri="{FF2B5EF4-FFF2-40B4-BE49-F238E27FC236}">
                <a16:creationId xmlns:a16="http://schemas.microsoft.com/office/drawing/2014/main" id="{551E727B-A86B-BBE4-7598-777E5D8E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BC8308DB-FB28-3400-ADC5-521624839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5018003-31B8-BB47-942E-EC2274EA4789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652" name="Picture 8">
            <a:extLst>
              <a:ext uri="{FF2B5EF4-FFF2-40B4-BE49-F238E27FC236}">
                <a16:creationId xmlns:a16="http://schemas.microsoft.com/office/drawing/2014/main" id="{5340542D-541F-6425-B759-A6C6114BA5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22463"/>
            <a:ext cx="5057775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Rectangle 2">
            <a:extLst>
              <a:ext uri="{FF2B5EF4-FFF2-40B4-BE49-F238E27FC236}">
                <a16:creationId xmlns:a16="http://schemas.microsoft.com/office/drawing/2014/main" id="{C7132A71-4ADB-259A-2946-036049696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71463"/>
            <a:ext cx="81121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~ 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Poisson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GB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GB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+</a:t>
            </a:r>
            <a:r>
              <a:rPr lang="en-GB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),  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median significance,</a:t>
            </a:r>
            <a:b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assuming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of the hypothesis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0</a:t>
            </a:r>
          </a:p>
        </p:txBody>
      </p:sp>
      <p:sp>
        <p:nvSpPr>
          <p:cNvPr id="27654" name="TextBox 15">
            <a:extLst>
              <a:ext uri="{FF2B5EF4-FFF2-40B4-BE49-F238E27FC236}">
                <a16:creationId xmlns:a16="http://schemas.microsoft.com/office/drawing/2014/main" id="{1E0546F8-7AA7-53D1-CA1E-E6CBA968F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2088" y="2179638"/>
            <a:ext cx="3548062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“Exact” values from MC,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jumps due to discrete data.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Asimov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√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0,A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good approx.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broad range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/√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only good for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≪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7655" name="TextBox 16">
            <a:extLst>
              <a:ext uri="{FF2B5EF4-FFF2-40B4-BE49-F238E27FC236}">
                <a16:creationId xmlns:a16="http://schemas.microsoft.com/office/drawing/2014/main" id="{6140216B-39D3-FBE7-BA37-285922604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474788"/>
            <a:ext cx="431477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CCGV, EPJC 71 (2011) 1554, arXiv:1007.1727</a:t>
            </a:r>
          </a:p>
        </p:txBody>
      </p:sp>
    </p:spTree>
    <p:extLst>
      <p:ext uri="{BB962C8B-B14F-4D97-AF65-F5344CB8AC3E}">
        <p14:creationId xmlns:p14="http://schemas.microsoft.com/office/powerpoint/2010/main" val="7097524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Date Placeholder 1">
            <a:extLst>
              <a:ext uri="{FF2B5EF4-FFF2-40B4-BE49-F238E27FC236}">
                <a16:creationId xmlns:a16="http://schemas.microsoft.com/office/drawing/2014/main" id="{3FB65E4B-AEE6-1641-897F-D048CCA675F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8674" name="Footer Placeholder 2">
            <a:extLst>
              <a:ext uri="{FF2B5EF4-FFF2-40B4-BE49-F238E27FC236}">
                <a16:creationId xmlns:a16="http://schemas.microsoft.com/office/drawing/2014/main" id="{8CC1D525-9355-AF4F-9734-582D46749B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EA733B27-A5BD-9143-BA5F-E67DD399A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CE17C4F-8EDC-644A-870A-291C9B3DE9BF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id="{D9DB1010-EBE6-4D47-B664-FE5AE2E38B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194" y="249432"/>
            <a:ext cx="7920038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Extending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/√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case where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uncertain</a:t>
            </a:r>
          </a:p>
        </p:txBody>
      </p:sp>
      <p:pic>
        <p:nvPicPr>
          <p:cNvPr id="28677" name="Picture 1">
            <a:extLst>
              <a:ext uri="{FF2B5EF4-FFF2-40B4-BE49-F238E27FC236}">
                <a16:creationId xmlns:a16="http://schemas.microsoft.com/office/drawing/2014/main" id="{0CA88C78-83C0-2846-AD50-6B256193F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575" y="4325807"/>
            <a:ext cx="27178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8" name="TextBox 2">
            <a:extLst>
              <a:ext uri="{FF2B5EF4-FFF2-40B4-BE49-F238E27FC236}">
                <a16:creationId xmlns:a16="http://schemas.microsoft.com/office/drawing/2014/main" id="{4D822B45-CBB5-1D47-B2EF-874DE4213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493479"/>
            <a:ext cx="792505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intuitive explanation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/√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that it compares the signal,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to the standard deviation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assuming no signal,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√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Now suppose the value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uncertain, characterized by a 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standard deviation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reasonable guess is to replace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√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by the quadratic sum of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√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i.e.,</a:t>
            </a:r>
          </a:p>
        </p:txBody>
      </p:sp>
      <p:sp>
        <p:nvSpPr>
          <p:cNvPr id="28679" name="TextBox 3">
            <a:extLst>
              <a:ext uri="{FF2B5EF4-FFF2-40B4-BE49-F238E27FC236}">
                <a16:creationId xmlns:a16="http://schemas.microsoft.com/office/drawing/2014/main" id="{EE1B06F0-5F8B-084D-A59F-7AE305E0F1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492392"/>
            <a:ext cx="736567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has been used to optimize some analyses e.g. where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cannot be neglected.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D1B784-506A-FF0D-E85F-E060FDF96C62}"/>
              </a:ext>
            </a:extLst>
          </p:cNvPr>
          <p:cNvSpPr txBox="1"/>
          <p:nvPr/>
        </p:nvSpPr>
        <p:spPr>
          <a:xfrm>
            <a:off x="757109" y="794797"/>
            <a:ext cx="8734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Enzo Canonero and Glen Cowan, Discovery Sensitivity for a Counting Experiment with Background Uncertainty, arXiv:2607.29436.</a:t>
            </a:r>
          </a:p>
        </p:txBody>
      </p:sp>
    </p:spTree>
    <p:extLst>
      <p:ext uri="{BB962C8B-B14F-4D97-AF65-F5344CB8AC3E}">
        <p14:creationId xmlns:p14="http://schemas.microsoft.com/office/powerpoint/2010/main" val="41461139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Date Placeholder 1">
            <a:extLst>
              <a:ext uri="{FF2B5EF4-FFF2-40B4-BE49-F238E27FC236}">
                <a16:creationId xmlns:a16="http://schemas.microsoft.com/office/drawing/2014/main" id="{EB30AF7A-B919-7940-8B73-3DFC82E1AFB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9698" name="Footer Placeholder 2">
            <a:extLst>
              <a:ext uri="{FF2B5EF4-FFF2-40B4-BE49-F238E27FC236}">
                <a16:creationId xmlns:a16="http://schemas.microsoft.com/office/drawing/2014/main" id="{BE8C27DA-BA98-8740-990C-90B53D092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2431A33C-C368-A645-9B83-6678594D8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367E8B0-087B-BF4F-A6A3-E7F80AD09452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E7C3DC1A-DF26-D143-913D-978A4FE2F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260350"/>
            <a:ext cx="66246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Profile likelihood with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uncertain</a:t>
            </a:r>
          </a:p>
        </p:txBody>
      </p:sp>
      <p:sp>
        <p:nvSpPr>
          <p:cNvPr id="29701" name="TextBox 1">
            <a:extLst>
              <a:ext uri="{FF2B5EF4-FFF2-40B4-BE49-F238E27FC236}">
                <a16:creationId xmlns:a16="http://schemas.microsoft.com/office/drawing/2014/main" id="{C2E0A590-D466-3142-8E57-D418C47F02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" y="1014413"/>
            <a:ext cx="7786106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is the well studied “on/off” problem:  Cranmer 2005;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Cousins, </a:t>
            </a:r>
            <a:r>
              <a:rPr lang="en-US" alt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Linnemann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and Tucker 2008; Li and Ma 1983,...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Measure two Poisson distributed values: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i="1" dirty="0"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cs typeface="Times New Roman" panose="02020603050405020304" pitchFamily="18" charset="0"/>
              </a:rPr>
              <a:t> ~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Poisson(</a:t>
            </a:r>
            <a:r>
              <a:rPr lang="en-US" altLang="en-US" sz="2400" i="1" dirty="0" err="1">
                <a:cs typeface="Times New Roman" panose="02020603050405020304" pitchFamily="18" charset="0"/>
              </a:rPr>
              <a:t>s</a:t>
            </a:r>
            <a:r>
              <a:rPr lang="en-US" altLang="en-US" sz="2400" dirty="0" err="1">
                <a:cs typeface="Times New Roman" panose="02020603050405020304" pitchFamily="18" charset="0"/>
              </a:rPr>
              <a:t>+</a:t>
            </a:r>
            <a:r>
              <a:rPr lang="en-US" altLang="en-US" sz="2400" i="1" dirty="0" err="1"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         (primary or “search” measurement)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i="1" dirty="0">
                <a:cs typeface="Times New Roman" panose="02020603050405020304" pitchFamily="18" charset="0"/>
              </a:rPr>
              <a:t>m</a:t>
            </a:r>
            <a:r>
              <a:rPr lang="en-US" altLang="en-US" sz="2400" dirty="0">
                <a:cs typeface="Times New Roman" panose="02020603050405020304" pitchFamily="18" charset="0"/>
              </a:rPr>
              <a:t> ~ 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Poisson(</a:t>
            </a:r>
            <a:r>
              <a:rPr lang="el-GR" altLang="en-US" sz="2400" i="1" dirty="0">
                <a:cs typeface="Times New Roman" panose="02020603050405020304" pitchFamily="18" charset="0"/>
              </a:rPr>
              <a:t>τ</a:t>
            </a:r>
            <a:r>
              <a:rPr lang="en-US" altLang="en-US" sz="2400" i="1" dirty="0"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	(control measurement, </a:t>
            </a:r>
            <a:r>
              <a:rPr lang="el-GR" altLang="en-US" sz="2400" i="1" dirty="0">
                <a:cs typeface="Times New Roman" panose="02020603050405020304" pitchFamily="18" charset="0"/>
              </a:rPr>
              <a:t>τ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known)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likelihood function is</a:t>
            </a:r>
          </a:p>
        </p:txBody>
      </p:sp>
      <p:pic>
        <p:nvPicPr>
          <p:cNvPr id="29702" name="Picture 3">
            <a:extLst>
              <a:ext uri="{FF2B5EF4-FFF2-40B4-BE49-F238E27FC236}">
                <a16:creationId xmlns:a16="http://schemas.microsoft.com/office/drawing/2014/main" id="{0ACC2643-054C-7E4B-BA01-E366F02A6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763" y="4060825"/>
            <a:ext cx="45847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TextBox 4">
            <a:extLst>
              <a:ext uri="{FF2B5EF4-FFF2-40B4-BE49-F238E27FC236}">
                <a16:creationId xmlns:a16="http://schemas.microsoft.com/office/drawing/2014/main" id="{5D62D4C6-DB3B-104D-892F-856B4D3EE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813" y="4941888"/>
            <a:ext cx="73390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this to construct profile likelihood ratio 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nuisance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parameter):</a:t>
            </a:r>
          </a:p>
        </p:txBody>
      </p:sp>
      <p:pic>
        <p:nvPicPr>
          <p:cNvPr id="29704" name="Picture 1">
            <a:extLst>
              <a:ext uri="{FF2B5EF4-FFF2-40B4-BE49-F238E27FC236}">
                <a16:creationId xmlns:a16="http://schemas.microsoft.com/office/drawing/2014/main" id="{2B060390-BFA8-2741-A062-EF3B1E907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5445125"/>
            <a:ext cx="21971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23877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Date Placeholder 1">
            <a:extLst>
              <a:ext uri="{FF2B5EF4-FFF2-40B4-BE49-F238E27FC236}">
                <a16:creationId xmlns:a16="http://schemas.microsoft.com/office/drawing/2014/main" id="{06F67D82-8E22-8441-BA38-F15D80FA9FD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0722" name="Footer Placeholder 2">
            <a:extLst>
              <a:ext uri="{FF2B5EF4-FFF2-40B4-BE49-F238E27FC236}">
                <a16:creationId xmlns:a16="http://schemas.microsoft.com/office/drawing/2014/main" id="{BC4A1102-5B39-0F4A-838B-695974B93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62738AB1-28FB-C34E-BB7A-659AACC0B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6B10731-DB33-DC4C-94C8-C15EC265E6A9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24" name="Rectangle 2">
            <a:extLst>
              <a:ext uri="{FF2B5EF4-FFF2-40B4-BE49-F238E27FC236}">
                <a16:creationId xmlns:a16="http://schemas.microsoft.com/office/drawing/2014/main" id="{615BD140-9B91-2B45-B6D8-CBAE13394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260350"/>
            <a:ext cx="66246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Ingredients for profile likelihood ratio</a:t>
            </a:r>
          </a:p>
        </p:txBody>
      </p:sp>
      <p:sp>
        <p:nvSpPr>
          <p:cNvPr id="30725" name="TextBox 1">
            <a:extLst>
              <a:ext uri="{FF2B5EF4-FFF2-40B4-BE49-F238E27FC236}">
                <a16:creationId xmlns:a16="http://schemas.microsoft.com/office/drawing/2014/main" id="{C91B5865-72EE-6D4B-B774-BE5AF8366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3" y="1149350"/>
            <a:ext cx="7940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construct profile likelihood ratio from this need estimators:</a:t>
            </a:r>
          </a:p>
        </p:txBody>
      </p:sp>
      <p:pic>
        <p:nvPicPr>
          <p:cNvPr id="30726" name="Picture 2">
            <a:extLst>
              <a:ext uri="{FF2B5EF4-FFF2-40B4-BE49-F238E27FC236}">
                <a16:creationId xmlns:a16="http://schemas.microsoft.com/office/drawing/2014/main" id="{8145CEBA-70E6-3E40-9D45-3A048302A8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13" y="1827213"/>
            <a:ext cx="8661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TextBox 3">
            <a:extLst>
              <a:ext uri="{FF2B5EF4-FFF2-40B4-BE49-F238E27FC236}">
                <a16:creationId xmlns:a16="http://schemas.microsoft.com/office/drawing/2014/main" id="{04CE3A85-FE02-F941-ACB1-2CEF4AE65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987800"/>
            <a:ext cx="57631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in particular to test for discovery 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= 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</a:p>
        </p:txBody>
      </p:sp>
      <p:pic>
        <p:nvPicPr>
          <p:cNvPr id="30728" name="Picture 4">
            <a:extLst>
              <a:ext uri="{FF2B5EF4-FFF2-40B4-BE49-F238E27FC236}">
                <a16:creationId xmlns:a16="http://schemas.microsoft.com/office/drawing/2014/main" id="{57AAEFA6-2E72-894C-A3BF-2379EF4A2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778375"/>
            <a:ext cx="18669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26569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Date Placeholder 1">
            <a:extLst>
              <a:ext uri="{FF2B5EF4-FFF2-40B4-BE49-F238E27FC236}">
                <a16:creationId xmlns:a16="http://schemas.microsoft.com/office/drawing/2014/main" id="{6CAA4E7A-E6EE-C348-AF46-FB869513E79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1746" name="Footer Placeholder 2">
            <a:extLst>
              <a:ext uri="{FF2B5EF4-FFF2-40B4-BE49-F238E27FC236}">
                <a16:creationId xmlns:a16="http://schemas.microsoft.com/office/drawing/2014/main" id="{E2BFAA3C-5358-AC40-B7C5-EE55C84B1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65730830-F106-C440-9841-C9C20A285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80D0402-23B7-CF4E-8AC3-70FB483D7DC8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2E0DACAD-7221-D740-913E-E5A2017E4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403225"/>
            <a:ext cx="66246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Asymptotic significance</a:t>
            </a:r>
          </a:p>
        </p:txBody>
      </p:sp>
      <p:sp>
        <p:nvSpPr>
          <p:cNvPr id="31749" name="TextBox 1">
            <a:extLst>
              <a:ext uri="{FF2B5EF4-FFF2-40B4-BE49-F238E27FC236}">
                <a16:creationId xmlns:a16="http://schemas.microsoft.com/office/drawing/2014/main" id="{6AD41F83-F42F-054A-BD06-34662C765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75" y="1052513"/>
            <a:ext cx="83534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profile likelihood ratio for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and then from this get discovery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significance using asymptotic approximation (Wilks’ theorem):</a:t>
            </a:r>
          </a:p>
        </p:txBody>
      </p:sp>
      <p:pic>
        <p:nvPicPr>
          <p:cNvPr id="31750" name="Picture 1">
            <a:extLst>
              <a:ext uri="{FF2B5EF4-FFF2-40B4-BE49-F238E27FC236}">
                <a16:creationId xmlns:a16="http://schemas.microsoft.com/office/drawing/2014/main" id="{F832A756-355C-4E47-8CEA-009FBDF9A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38" y="2222500"/>
            <a:ext cx="12065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2">
            <a:extLst>
              <a:ext uri="{FF2B5EF4-FFF2-40B4-BE49-F238E27FC236}">
                <a16:creationId xmlns:a16="http://schemas.microsoft.com/office/drawing/2014/main" id="{08C273A2-DDD8-2841-933F-96AFEB231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25" y="2801938"/>
            <a:ext cx="60325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2" name="Picture 3">
            <a:extLst>
              <a:ext uri="{FF2B5EF4-FFF2-40B4-BE49-F238E27FC236}">
                <a16:creationId xmlns:a16="http://schemas.microsoft.com/office/drawing/2014/main" id="{6FB85621-CE20-D342-8EFF-EA1389686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3860800"/>
            <a:ext cx="42291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3" name="TextBox 4">
            <a:extLst>
              <a:ext uri="{FF2B5EF4-FFF2-40B4-BE49-F238E27FC236}">
                <a16:creationId xmlns:a16="http://schemas.microsoft.com/office/drawing/2014/main" id="{9B020019-A3D4-914E-A7D7-C9B15491E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581525"/>
            <a:ext cx="2979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Essentially same as in:</a:t>
            </a:r>
          </a:p>
        </p:txBody>
      </p:sp>
      <p:pic>
        <p:nvPicPr>
          <p:cNvPr id="31754" name="Picture 7">
            <a:extLst>
              <a:ext uri="{FF2B5EF4-FFF2-40B4-BE49-F238E27FC236}">
                <a16:creationId xmlns:a16="http://schemas.microsoft.com/office/drawing/2014/main" id="{ED051820-49D7-5045-9AFF-4DB7BED0F2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084763"/>
            <a:ext cx="86233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5" name="Picture 8">
            <a:extLst>
              <a:ext uri="{FF2B5EF4-FFF2-40B4-BE49-F238E27FC236}">
                <a16:creationId xmlns:a16="http://schemas.microsoft.com/office/drawing/2014/main" id="{0476B617-D600-3347-B8EB-B062D588D1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5" y="5732463"/>
            <a:ext cx="68961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7676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Box 3">
            <a:extLst>
              <a:ext uri="{FF2B5EF4-FFF2-40B4-BE49-F238E27FC236}">
                <a16:creationId xmlns:a16="http://schemas.microsoft.com/office/drawing/2014/main" id="{1D3DFC92-8C06-E64E-9BB1-317CCDE1D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" y="4221163"/>
            <a:ext cx="41508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Or use the variance of </a:t>
            </a:r>
            <a:r>
              <a:rPr lang="en-US" altLang="en-US" sz="2400" i="1" dirty="0"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cs typeface="Times New Roman" panose="02020603050405020304" pitchFamily="18" charset="0"/>
              </a:rPr>
              <a:t> = </a:t>
            </a:r>
            <a:r>
              <a:rPr lang="en-US" altLang="en-US" sz="2400" i="1" dirty="0">
                <a:cs typeface="Times New Roman" panose="02020603050405020304" pitchFamily="18" charset="0"/>
              </a:rPr>
              <a:t>m</a:t>
            </a:r>
            <a:r>
              <a:rPr lang="en-US" altLang="en-US" sz="2400" dirty="0">
                <a:cs typeface="Times New Roman" panose="02020603050405020304" pitchFamily="18" charset="0"/>
              </a:rPr>
              <a:t>/</a:t>
            </a:r>
            <a:r>
              <a:rPr lang="el-GR" altLang="en-US" sz="2400" i="1" dirty="0">
                <a:cs typeface="Times New Roman" panose="02020603050405020304" pitchFamily="18" charset="0"/>
              </a:rPr>
              <a:t>τ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</a:p>
        </p:txBody>
      </p:sp>
      <p:sp>
        <p:nvSpPr>
          <p:cNvPr id="32770" name="Date Placeholder 1">
            <a:extLst>
              <a:ext uri="{FF2B5EF4-FFF2-40B4-BE49-F238E27FC236}">
                <a16:creationId xmlns:a16="http://schemas.microsoft.com/office/drawing/2014/main" id="{311E63A6-48EE-9B49-82BF-E00870B03ED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2771" name="Footer Placeholder 2">
            <a:extLst>
              <a:ext uri="{FF2B5EF4-FFF2-40B4-BE49-F238E27FC236}">
                <a16:creationId xmlns:a16="http://schemas.microsoft.com/office/drawing/2014/main" id="{3DF2CAC0-ABB6-9E4C-A90E-30E3EC178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E50F7E17-1308-3A4D-B0A0-3290DE392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1B3245-DADD-9841-A6B1-2B59619356A9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773" name="Rectangle 2">
            <a:extLst>
              <a:ext uri="{FF2B5EF4-FFF2-40B4-BE49-F238E27FC236}">
                <a16:creationId xmlns:a16="http://schemas.microsoft.com/office/drawing/2014/main" id="{F709BCD6-8231-D64E-AF5E-F7CFE5269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31788"/>
            <a:ext cx="86407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Asimov approximation for median significance</a:t>
            </a:r>
          </a:p>
        </p:txBody>
      </p:sp>
      <p:sp>
        <p:nvSpPr>
          <p:cNvPr id="32774" name="TextBox 1">
            <a:extLst>
              <a:ext uri="{FF2B5EF4-FFF2-40B4-BE49-F238E27FC236}">
                <a16:creationId xmlns:a16="http://schemas.microsoft.com/office/drawing/2014/main" id="{28098900-14C8-E145-8E5D-59F8C61C62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052513"/>
            <a:ext cx="7642225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get median discovery significance, replace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their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expectation values assuming background-plus-signal model: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i="1" dirty="0"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cs typeface="Times New Roman" panose="02020603050405020304" pitchFamily="18" charset="0"/>
              </a:rPr>
              <a:t> → </a:t>
            </a:r>
            <a:r>
              <a:rPr lang="en-US" altLang="en-US" sz="2400" i="1" dirty="0"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cs typeface="Times New Roman" panose="02020603050405020304" pitchFamily="18" charset="0"/>
              </a:rPr>
              <a:t> + </a:t>
            </a:r>
            <a:r>
              <a:rPr lang="en-US" altLang="en-US" sz="2400" i="1" dirty="0">
                <a:cs typeface="Times New Roman" panose="02020603050405020304" pitchFamily="18" charset="0"/>
              </a:rPr>
              <a:t>b</a:t>
            </a:r>
            <a:endParaRPr lang="en-US" altLang="en-US" sz="2400" dirty="0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	</a:t>
            </a:r>
            <a:r>
              <a:rPr lang="en-US" altLang="en-US" sz="2400" i="1" dirty="0">
                <a:cs typeface="Times New Roman" panose="02020603050405020304" pitchFamily="18" charset="0"/>
              </a:rPr>
              <a:t>m</a:t>
            </a:r>
            <a:r>
              <a:rPr lang="en-US" altLang="en-US" sz="2400" dirty="0">
                <a:cs typeface="Times New Roman" panose="02020603050405020304" pitchFamily="18" charset="0"/>
              </a:rPr>
              <a:t> → </a:t>
            </a:r>
            <a:r>
              <a:rPr lang="el-GR" altLang="en-US" sz="2400" i="1" dirty="0">
                <a:cs typeface="Times New Roman" panose="02020603050405020304" pitchFamily="18" charset="0"/>
              </a:rPr>
              <a:t>τ</a:t>
            </a:r>
            <a:r>
              <a:rPr lang="en-US" altLang="en-US" sz="2400" i="1" dirty="0">
                <a:cs typeface="Times New Roman" panose="02020603050405020304" pitchFamily="18" charset="0"/>
              </a:rPr>
              <a:t>b</a:t>
            </a:r>
            <a:endParaRPr lang="en-US" altLang="en-US" sz="2400" dirty="0">
              <a:cs typeface="Times New Roman" panose="02020603050405020304" pitchFamily="18" charset="0"/>
            </a:endParaRPr>
          </a:p>
        </p:txBody>
      </p:sp>
      <p:pic>
        <p:nvPicPr>
          <p:cNvPr id="32775" name="Picture 2">
            <a:extLst>
              <a:ext uri="{FF2B5EF4-FFF2-40B4-BE49-F238E27FC236}">
                <a16:creationId xmlns:a16="http://schemas.microsoft.com/office/drawing/2014/main" id="{244D9FEE-BB2A-7D49-9029-E34EF2790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2870200"/>
            <a:ext cx="82677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6" name="Picture 4">
            <a:extLst>
              <a:ext uri="{FF2B5EF4-FFF2-40B4-BE49-F238E27FC236}">
                <a16:creationId xmlns:a16="http://schemas.microsoft.com/office/drawing/2014/main" id="{33816445-60AE-F545-BEDF-F9702E4311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030663"/>
            <a:ext cx="19431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TextBox 9">
            <a:extLst>
              <a:ext uri="{FF2B5EF4-FFF2-40B4-BE49-F238E27FC236}">
                <a16:creationId xmlns:a16="http://schemas.microsoft.com/office/drawing/2014/main" id="{0D3C01ED-2606-944C-9C73-660516424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0488" y="4221163"/>
            <a:ext cx="22256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  to eliminate </a:t>
            </a:r>
            <a:r>
              <a:rPr lang="el-GR" altLang="en-US" sz="2400" i="1" dirty="0">
                <a:cs typeface="Times New Roman" panose="02020603050405020304" pitchFamily="18" charset="0"/>
              </a:rPr>
              <a:t>τ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32778" name="TextBox 5">
            <a:extLst>
              <a:ext uri="{FF2B5EF4-FFF2-40B4-BE49-F238E27FC236}">
                <a16:creationId xmlns:a16="http://schemas.microsoft.com/office/drawing/2014/main" id="{3CAF5C80-2995-3742-B7C1-DD5634AA5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3113" y="4119563"/>
            <a:ext cx="3064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ˆ</a:t>
            </a: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2779" name="Picture 6">
            <a:extLst>
              <a:ext uri="{FF2B5EF4-FFF2-40B4-BE49-F238E27FC236}">
                <a16:creationId xmlns:a16="http://schemas.microsoft.com/office/drawing/2014/main" id="{A37A36AD-FB22-234B-AA9F-987D9DEC7C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979988"/>
            <a:ext cx="84201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80" name="Rectangle 12">
            <a:extLst>
              <a:ext uri="{FF2B5EF4-FFF2-40B4-BE49-F238E27FC236}">
                <a16:creationId xmlns:a16="http://schemas.microsoft.com/office/drawing/2014/main" id="{6D54CA1A-8427-2A48-B551-22F9E0DCD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868863"/>
            <a:ext cx="8640763" cy="1296987"/>
          </a:xfrm>
          <a:prstGeom prst="rect">
            <a:avLst/>
          </a:prstGeom>
          <a:noFill/>
          <a:ln w="9525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879512-D4E4-D302-5C0B-97193B6D7CA7}"/>
              </a:ext>
            </a:extLst>
          </p:cNvPr>
          <p:cNvSpPr txBox="1"/>
          <p:nvPr/>
        </p:nvSpPr>
        <p:spPr>
          <a:xfrm>
            <a:off x="4748270" y="45751"/>
            <a:ext cx="4428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E. Canonero and G. Cowan, arXiv:2607.29436</a:t>
            </a:r>
            <a:endParaRPr 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929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Date Placeholder 1">
            <a:extLst>
              <a:ext uri="{FF2B5EF4-FFF2-40B4-BE49-F238E27FC236}">
                <a16:creationId xmlns:a16="http://schemas.microsoft.com/office/drawing/2014/main" id="{1B90F2D8-5D19-3C4C-B414-152C49A3BF1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3794" name="Footer Placeholder 2">
            <a:extLst>
              <a:ext uri="{FF2B5EF4-FFF2-40B4-BE49-F238E27FC236}">
                <a16:creationId xmlns:a16="http://schemas.microsoft.com/office/drawing/2014/main" id="{DE9BC939-2615-1349-8F06-5E83ADF45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795" name="Slide Number Placeholder 3">
            <a:extLst>
              <a:ext uri="{FF2B5EF4-FFF2-40B4-BE49-F238E27FC236}">
                <a16:creationId xmlns:a16="http://schemas.microsoft.com/office/drawing/2014/main" id="{F36C179D-AC2D-9A4A-B366-FD09DFDC5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224A2C0-A9E8-D24D-BC68-A601D92C4B7F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07280522-8760-2F43-BC6A-CF31FE3AE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563" y="403225"/>
            <a:ext cx="66246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Limiting cases</a:t>
            </a:r>
          </a:p>
        </p:txBody>
      </p:sp>
      <p:pic>
        <p:nvPicPr>
          <p:cNvPr id="33797" name="Picture 5">
            <a:extLst>
              <a:ext uri="{FF2B5EF4-FFF2-40B4-BE49-F238E27FC236}">
                <a16:creationId xmlns:a16="http://schemas.microsoft.com/office/drawing/2014/main" id="{C47A1EED-644F-6B4A-A2D3-2DE2B1F00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2154238"/>
            <a:ext cx="51435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TextBox 1">
            <a:extLst>
              <a:ext uri="{FF2B5EF4-FFF2-40B4-BE49-F238E27FC236}">
                <a16:creationId xmlns:a16="http://schemas.microsoft.com/office/drawing/2014/main" id="{37A6F236-76B4-8341-A291-91C0D5C53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125538"/>
            <a:ext cx="66357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Expanding the Asimov formula in powers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/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baseline="30000" dirty="0">
                <a:solidFill>
                  <a:srgbClr val="0070C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/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(= 1/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τ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l-GR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gives</a:t>
            </a:r>
          </a:p>
        </p:txBody>
      </p:sp>
      <p:sp>
        <p:nvSpPr>
          <p:cNvPr id="33799" name="TextBox 2">
            <a:extLst>
              <a:ext uri="{FF2B5EF4-FFF2-40B4-BE49-F238E27FC236}">
                <a16:creationId xmlns:a16="http://schemas.microsoft.com/office/drawing/2014/main" id="{6CDFC586-5A00-254B-8B63-F85ED24E84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452813"/>
            <a:ext cx="83335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the “intuitive” formula can be justified as a limiting case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the significance from the profile likelihood ratio test evaluated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the Asimov data set.</a:t>
            </a:r>
          </a:p>
        </p:txBody>
      </p:sp>
    </p:spTree>
    <p:extLst>
      <p:ext uri="{BB962C8B-B14F-4D97-AF65-F5344CB8AC3E}">
        <p14:creationId xmlns:p14="http://schemas.microsoft.com/office/powerpoint/2010/main" val="63421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89106FB-F4D6-4B41-8C2A-770DB6CBB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" y="153988"/>
            <a:ext cx="8851900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Systematic uncertainties and nuisance parameters</a:t>
            </a:r>
            <a:endParaRPr lang="en-GB" altLang="en-US" baseline="-250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973B1906-AE96-5E4A-98F9-719454EF5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" y="750888"/>
            <a:ext cx="609897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general, our model of the data is not perfect:</a:t>
            </a:r>
          </a:p>
        </p:txBody>
      </p:sp>
      <p:sp>
        <p:nvSpPr>
          <p:cNvPr id="8" name="Line 4">
            <a:extLst>
              <a:ext uri="{FF2B5EF4-FFF2-40B4-BE49-F238E27FC236}">
                <a16:creationId xmlns:a16="http://schemas.microsoft.com/office/drawing/2014/main" id="{799CE769-D4B6-3F4B-BF79-F301B11475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1600" y="1508125"/>
            <a:ext cx="0" cy="20224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Line 5">
            <a:extLst>
              <a:ext uri="{FF2B5EF4-FFF2-40B4-BE49-F238E27FC236}">
                <a16:creationId xmlns:a16="http://schemas.microsoft.com/office/drawing/2014/main" id="{E4146360-EB7C-8C4B-B57D-69F721815FF9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3188" y="3524250"/>
            <a:ext cx="23749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Line 6">
            <a:extLst>
              <a:ext uri="{FF2B5EF4-FFF2-40B4-BE49-F238E27FC236}">
                <a16:creationId xmlns:a16="http://schemas.microsoft.com/office/drawing/2014/main" id="{32460044-ADAE-3C43-8AEF-F5C2F66F9C9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371600" y="1787525"/>
            <a:ext cx="2197100" cy="1739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8BC0FB41-7C89-DB42-8ACE-A6A03F9F0EC5}"/>
              </a:ext>
            </a:extLst>
          </p:cNvPr>
          <p:cNvSpPr>
            <a:spLocks/>
          </p:cNvSpPr>
          <p:nvPr/>
        </p:nvSpPr>
        <p:spPr bwMode="auto">
          <a:xfrm>
            <a:off x="1371600" y="2116138"/>
            <a:ext cx="2209800" cy="1409700"/>
          </a:xfrm>
          <a:custGeom>
            <a:avLst/>
            <a:gdLst>
              <a:gd name="T0" fmla="*/ 0 w 1112"/>
              <a:gd name="T1" fmla="*/ 2147483646 h 720"/>
              <a:gd name="T2" fmla="*/ 2147483646 w 1112"/>
              <a:gd name="T3" fmla="*/ 2147483646 h 720"/>
              <a:gd name="T4" fmla="*/ 2147483646 w 1112"/>
              <a:gd name="T5" fmla="*/ 2147483646 h 720"/>
              <a:gd name="T6" fmla="*/ 2147483646 w 1112"/>
              <a:gd name="T7" fmla="*/ 2147483646 h 720"/>
              <a:gd name="T8" fmla="*/ 2147483646 w 1112"/>
              <a:gd name="T9" fmla="*/ 2147483646 h 720"/>
              <a:gd name="T10" fmla="*/ 2147483646 w 1112"/>
              <a:gd name="T11" fmla="*/ 0 h 72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112"/>
              <a:gd name="T19" fmla="*/ 0 h 720"/>
              <a:gd name="T20" fmla="*/ 1112 w 1112"/>
              <a:gd name="T21" fmla="*/ 720 h 72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112" h="720">
                <a:moveTo>
                  <a:pt x="0" y="720"/>
                </a:moveTo>
                <a:cubicBezTo>
                  <a:pt x="121" y="576"/>
                  <a:pt x="243" y="433"/>
                  <a:pt x="328" y="352"/>
                </a:cubicBezTo>
                <a:cubicBezTo>
                  <a:pt x="413" y="271"/>
                  <a:pt x="451" y="265"/>
                  <a:pt x="512" y="232"/>
                </a:cubicBezTo>
                <a:cubicBezTo>
                  <a:pt x="573" y="199"/>
                  <a:pt x="629" y="175"/>
                  <a:pt x="696" y="152"/>
                </a:cubicBezTo>
                <a:cubicBezTo>
                  <a:pt x="763" y="129"/>
                  <a:pt x="843" y="121"/>
                  <a:pt x="912" y="96"/>
                </a:cubicBezTo>
                <a:cubicBezTo>
                  <a:pt x="981" y="71"/>
                  <a:pt x="1079" y="16"/>
                  <a:pt x="1112" y="0"/>
                </a:cubicBezTo>
              </a:path>
            </a:pathLst>
          </a:cu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29BA5CAE-E35E-434E-952A-62756FB1C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3188" y="3189288"/>
            <a:ext cx="3978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id="{B94C97D4-A989-844D-A700-8A6FFCFE1C53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722352" y="180975"/>
            <a:ext cx="553998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76D16ABA-746B-194A-A33A-C84C87C2F9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4425" y="1395641"/>
            <a:ext cx="11977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model:  </a:t>
            </a:r>
          </a:p>
        </p:txBody>
      </p:sp>
      <p:sp>
        <p:nvSpPr>
          <p:cNvPr id="15" name="Text Box 11">
            <a:extLst>
              <a:ext uri="{FF2B5EF4-FFF2-40B4-BE49-F238E27FC236}">
                <a16:creationId xmlns:a16="http://schemas.microsoft.com/office/drawing/2014/main" id="{102AFB07-D9CE-FF4B-BD64-923E3F9DE9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1725" y="1954441"/>
            <a:ext cx="9028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truth:</a:t>
            </a:r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6DDAB7C3-0298-C945-A6BF-C3C4B77A9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3767138"/>
            <a:ext cx="43815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improve model by including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additional adjustable parameters.</a:t>
            </a:r>
          </a:p>
        </p:txBody>
      </p:sp>
      <p:sp>
        <p:nvSpPr>
          <p:cNvPr id="17" name="TextBox 24">
            <a:extLst>
              <a:ext uri="{FF2B5EF4-FFF2-40B4-BE49-F238E27FC236}">
                <a16:creationId xmlns:a16="http://schemas.microsoft.com/office/drawing/2014/main" id="{43F054DE-3FC7-CA4D-A198-E06AAA7EDB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575" y="4713288"/>
            <a:ext cx="8369984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Nuisance parameter ↔ systematic uncertainty. Some point in the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 space of the enlarged model should be “true”.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Presence of nuisance parameter decreases sensitivity of analysis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the parameter of interest (e.g., increases variance of estimate).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896827-A344-DA49-B526-A57BC21E3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792" y="1393372"/>
            <a:ext cx="1652685" cy="4943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4CB693-2B14-3B46-86BB-97CF30ECD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293" y="1937657"/>
            <a:ext cx="4130882" cy="48169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6233C1C-1586-8A46-8AAD-46EEA31EB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8642" y="3895052"/>
            <a:ext cx="2625271" cy="54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34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medsig_s5_rel.gif">
            <a:extLst>
              <a:ext uri="{FF2B5EF4-FFF2-40B4-BE49-F238E27FC236}">
                <a16:creationId xmlns:a16="http://schemas.microsoft.com/office/drawing/2014/main" id="{C3313FA6-66A4-CA47-A493-C5D354E9B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877888"/>
            <a:ext cx="6299200" cy="599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Date Placeholder 1">
            <a:extLst>
              <a:ext uri="{FF2B5EF4-FFF2-40B4-BE49-F238E27FC236}">
                <a16:creationId xmlns:a16="http://schemas.microsoft.com/office/drawing/2014/main" id="{170E9E27-AE9E-F549-8453-39DBE18CA1B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4819" name="Footer Placeholder 2">
            <a:extLst>
              <a:ext uri="{FF2B5EF4-FFF2-40B4-BE49-F238E27FC236}">
                <a16:creationId xmlns:a16="http://schemas.microsoft.com/office/drawing/2014/main" id="{9167A38D-526D-514B-B2D7-3C8DFEA7E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28F03DFE-0800-604C-8B17-E579BA50F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9E4B69-1574-A545-86E7-69FCCF5AB13C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821" name="Rectangle 2">
            <a:extLst>
              <a:ext uri="{FF2B5EF4-FFF2-40B4-BE49-F238E27FC236}">
                <a16:creationId xmlns:a16="http://schemas.microsoft.com/office/drawing/2014/main" id="{C9E032F5-F3EA-4342-AA25-214346083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6488" y="352425"/>
            <a:ext cx="66246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Testing the formulae: 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5</a:t>
            </a:r>
          </a:p>
        </p:txBody>
      </p:sp>
    </p:spTree>
    <p:extLst>
      <p:ext uri="{BB962C8B-B14F-4D97-AF65-F5344CB8AC3E}">
        <p14:creationId xmlns:p14="http://schemas.microsoft.com/office/powerpoint/2010/main" val="30557654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Date Placeholder 1">
            <a:extLst>
              <a:ext uri="{FF2B5EF4-FFF2-40B4-BE49-F238E27FC236}">
                <a16:creationId xmlns:a16="http://schemas.microsoft.com/office/drawing/2014/main" id="{EC165DB2-FC2E-DB4D-8D16-DEE2B6F2F36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5842" name="Footer Placeholder 2">
            <a:extLst>
              <a:ext uri="{FF2B5EF4-FFF2-40B4-BE49-F238E27FC236}">
                <a16:creationId xmlns:a16="http://schemas.microsoft.com/office/drawing/2014/main" id="{E87E2AAA-7233-6F4C-92AB-D7788BB94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DC42B987-4A92-9149-879F-899F359DB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D27EFAD-46C3-354D-9C02-68B743BF2CA7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844" name="Rectangle 2">
            <a:extLst>
              <a:ext uri="{FF2B5EF4-FFF2-40B4-BE49-F238E27FC236}">
                <a16:creationId xmlns:a16="http://schemas.microsoft.com/office/drawing/2014/main" id="{9107030A-197B-404F-A7CD-9520AEEAC5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263" y="520700"/>
            <a:ext cx="662463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sensitivity to optimize a cut</a:t>
            </a:r>
            <a:endParaRPr lang="en-GB" alt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5845" name="Picture 3">
            <a:extLst>
              <a:ext uri="{FF2B5EF4-FFF2-40B4-BE49-F238E27FC236}">
                <a16:creationId xmlns:a16="http://schemas.microsoft.com/office/drawing/2014/main" id="{727E3DE8-FB0F-374A-BF5D-3FAE44955B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8888"/>
            <a:ext cx="9144000" cy="464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07022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Date Placeholder 1">
            <a:extLst>
              <a:ext uri="{FF2B5EF4-FFF2-40B4-BE49-F238E27FC236}">
                <a16:creationId xmlns:a16="http://schemas.microsoft.com/office/drawing/2014/main" id="{8A7589C5-3028-5742-AB6C-4C7B1F22C2C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7890" name="Footer Placeholder 2">
            <a:extLst>
              <a:ext uri="{FF2B5EF4-FFF2-40B4-BE49-F238E27FC236}">
                <a16:creationId xmlns:a16="http://schemas.microsoft.com/office/drawing/2014/main" id="{E4B26303-F728-FA4D-9D20-FF1A0FD03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C1E287A3-0499-6844-9D65-0687FF8F5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49E302E-D0A3-5A4A-8DB5-8DD617504CE7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3F9FAC79-7969-A54B-8F5B-1FA634E95A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15888"/>
            <a:ext cx="7494588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GB" sz="3200" kern="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Finally</a:t>
            </a:r>
          </a:p>
        </p:txBody>
      </p:sp>
      <p:sp>
        <p:nvSpPr>
          <p:cNvPr id="37893" name="TextBox 1">
            <a:extLst>
              <a:ext uri="{FF2B5EF4-FFF2-40B4-BE49-F238E27FC236}">
                <a16:creationId xmlns:a16="http://schemas.microsoft.com/office/drawing/2014/main" id="{AB2271CD-8BBF-EB45-A078-AA4584E9D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6" y="812800"/>
            <a:ext cx="8087632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Two lectures only enough for a brief introduction to: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Parameter estimation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Hypothesis tests (</a:t>
            </a:r>
            <a:r>
              <a:rPr lang="en-US" altLang="en-US" sz="2400" dirty="0">
                <a:cs typeface="Times New Roman" panose="02020603050405020304" pitchFamily="18" charset="0"/>
              </a:rPr>
              <a:t>→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path to Machine Learning)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Limits (confidence intervals/regions)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Systematics (nuisance parameters)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Experimental sensitivity</a:t>
            </a:r>
          </a:p>
          <a:p>
            <a:pPr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time for many other interesting topics:</a:t>
            </a:r>
            <a:endParaRPr lang="en-US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Bayesian parameter estimation</a:t>
            </a: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Final thought:  once the basic formalism is fixed, most of the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focuses on writing down the likelihood, e.g.,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and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including in it enough parameters to adequately describe the data (true for both Bayesian and frequentist approaches) so often best to invest most of your time with it.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540AC3-279C-F7AF-04B4-C9714C63DFAF}"/>
              </a:ext>
            </a:extLst>
          </p:cNvPr>
          <p:cNvSpPr txBox="1"/>
          <p:nvPr/>
        </p:nvSpPr>
        <p:spPr>
          <a:xfrm>
            <a:off x="-2" y="-21772"/>
            <a:ext cx="16413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moved to tutorial</a:t>
            </a:r>
          </a:p>
        </p:txBody>
      </p:sp>
    </p:spTree>
    <p:extLst>
      <p:ext uri="{BB962C8B-B14F-4D97-AF65-F5344CB8AC3E}">
        <p14:creationId xmlns:p14="http://schemas.microsoft.com/office/powerpoint/2010/main" val="6146395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7AF332D2-5624-5444-9CA4-52FC4C1B2707}"/>
              </a:ext>
            </a:extLst>
          </p:cNvPr>
          <p:cNvSpPr txBox="1">
            <a:spLocks noChangeArrowheads="1"/>
          </p:cNvSpPr>
          <p:nvPr/>
        </p:nvSpPr>
        <p:spPr>
          <a:xfrm>
            <a:off x="1839686" y="237443"/>
            <a:ext cx="5851434" cy="360363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en-US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Extra slides</a:t>
            </a:r>
            <a:endParaRPr lang="en-GB" altLang="en-US" sz="3600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227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pic>
        <p:nvPicPr>
          <p:cNvPr id="6" name="Picture 12">
            <a:extLst>
              <a:ext uri="{FF2B5EF4-FFF2-40B4-BE49-F238E27FC236}">
                <a16:creationId xmlns:a16="http://schemas.microsoft.com/office/drawing/2014/main" id="{50228E67-6A24-E24B-ADD0-FF6704662D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555875"/>
            <a:ext cx="4332288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565495AF-70E7-474C-89B0-1A43F156388B}"/>
              </a:ext>
            </a:extLst>
          </p:cNvPr>
          <p:cNvSpPr txBox="1">
            <a:spLocks noChangeArrowheads="1"/>
          </p:cNvSpPr>
          <p:nvPr/>
        </p:nvSpPr>
        <p:spPr>
          <a:xfrm>
            <a:off x="1286669" y="339726"/>
            <a:ext cx="6570662" cy="398462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Example:  fitting a straight line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DDA86278-781E-7645-8EE3-F64787A09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165225"/>
            <a:ext cx="7894637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Data: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Model:</a:t>
            </a:r>
            <a:r>
              <a:rPr lang="el-GR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 sz="2400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independent and all follow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 sz="2400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 ~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Gauss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),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)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assume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US" altLang="en-US" sz="2400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known.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Goal:  estimate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Here suppose we don’t care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about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(example of a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“nuisance parameter”)</a:t>
            </a:r>
          </a:p>
        </p:txBody>
      </p:sp>
      <p:pic>
        <p:nvPicPr>
          <p:cNvPr id="9" name="Picture 4" descr="txp_fig">
            <a:extLst>
              <a:ext uri="{FF2B5EF4-FFF2-40B4-BE49-F238E27FC236}">
                <a16:creationId xmlns:a16="http://schemas.microsoft.com/office/drawing/2014/main" id="{7DF22BCD-B1C4-F546-82EA-BE3BB55F7C3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400" y="1296988"/>
            <a:ext cx="3419475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txp_fig">
            <a:extLst>
              <a:ext uri="{FF2B5EF4-FFF2-40B4-BE49-F238E27FC236}">
                <a16:creationId xmlns:a16="http://schemas.microsoft.com/office/drawing/2014/main" id="{7F259F00-7A1B-9E42-955B-E82539D51316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2811463"/>
            <a:ext cx="341947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26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pic>
        <p:nvPicPr>
          <p:cNvPr id="6" name="Picture 3" descr="txp_fig">
            <a:extLst>
              <a:ext uri="{FF2B5EF4-FFF2-40B4-BE49-F238E27FC236}">
                <a16:creationId xmlns:a16="http://schemas.microsoft.com/office/drawing/2014/main" id="{F33E20FF-BD45-D94B-AF81-FE34B1520688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8" y="4279900"/>
            <a:ext cx="762635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4">
            <a:extLst>
              <a:ext uri="{FF2B5EF4-FFF2-40B4-BE49-F238E27FC236}">
                <a16:creationId xmlns:a16="http://schemas.microsoft.com/office/drawing/2014/main" id="{9722B98B-0703-1C4A-9642-3A1C8D0DE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688" y="333375"/>
            <a:ext cx="7529512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Maximum likelihood fit with Gaussian data</a:t>
            </a:r>
          </a:p>
        </p:txBody>
      </p:sp>
      <p:pic>
        <p:nvPicPr>
          <p:cNvPr id="8" name="Picture 15" descr="txp_fig">
            <a:extLst>
              <a:ext uri="{FF2B5EF4-FFF2-40B4-BE49-F238E27FC236}">
                <a16:creationId xmlns:a16="http://schemas.microsoft.com/office/drawing/2014/main" id="{5713C5BD-1A65-1E4C-ADB7-3260C9FF87B4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463" y="2468563"/>
            <a:ext cx="6435725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0">
            <a:extLst>
              <a:ext uri="{FF2B5EF4-FFF2-40B4-BE49-F238E27FC236}">
                <a16:creationId xmlns:a16="http://schemas.microsoft.com/office/drawing/2014/main" id="{200739C4-D9B6-E44B-889E-22F7C2EC88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" y="1190625"/>
            <a:ext cx="713092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this example, the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 sz="2400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assumed independent, so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likelihood function is a product of Gaussians:</a:t>
            </a: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3D484818-26DE-D741-BFAE-182F46F76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" y="3559175"/>
            <a:ext cx="75263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Maximizing the likelihood is here equivalent to minimizing</a:t>
            </a:r>
          </a:p>
        </p:txBody>
      </p:sp>
      <p:sp>
        <p:nvSpPr>
          <p:cNvPr id="11" name="TextBox 22">
            <a:extLst>
              <a:ext uri="{FF2B5EF4-FFF2-40B4-BE49-F238E27FC236}">
                <a16:creationId xmlns:a16="http://schemas.microsoft.com/office/drawing/2014/main" id="{204750B7-BBCE-0A44-A8B3-B2DA355B7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5186363"/>
            <a:ext cx="81933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i.e., for Gaussian data, ML same as Method of Least Squares (LS)</a:t>
            </a:r>
          </a:p>
        </p:txBody>
      </p:sp>
    </p:spTree>
    <p:extLst>
      <p:ext uri="{BB962C8B-B14F-4D97-AF65-F5344CB8AC3E}">
        <p14:creationId xmlns:p14="http://schemas.microsoft.com/office/powerpoint/2010/main" val="361999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pic>
        <p:nvPicPr>
          <p:cNvPr id="6" name="Picture 15">
            <a:extLst>
              <a:ext uri="{FF2B5EF4-FFF2-40B4-BE49-F238E27FC236}">
                <a16:creationId xmlns:a16="http://schemas.microsoft.com/office/drawing/2014/main" id="{7C12CBF0-1BEE-DE49-8D50-52DB9799CE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979738"/>
            <a:ext cx="3938587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82F4218A-AEF0-EE4D-9A7C-FAFAC281AF66}"/>
              </a:ext>
            </a:extLst>
          </p:cNvPr>
          <p:cNvSpPr txBox="1">
            <a:spLocks noChangeArrowheads="1"/>
          </p:cNvSpPr>
          <p:nvPr/>
        </p:nvSpPr>
        <p:spPr>
          <a:xfrm>
            <a:off x="1727200" y="251619"/>
            <a:ext cx="5505450" cy="398462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l-GR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θ</a:t>
            </a:r>
            <a:r>
              <a:rPr lang="en-GB" altLang="en-US" sz="3200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1</a:t>
            </a:r>
            <a:r>
              <a:rPr lang="en-GB" alt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known a priori</a:t>
            </a:r>
          </a:p>
        </p:txBody>
      </p:sp>
      <p:pic>
        <p:nvPicPr>
          <p:cNvPr id="8" name="Picture 3" descr="txp_fig">
            <a:extLst>
              <a:ext uri="{FF2B5EF4-FFF2-40B4-BE49-F238E27FC236}">
                <a16:creationId xmlns:a16="http://schemas.microsoft.com/office/drawing/2014/main" id="{38D534F3-60FD-C949-885E-79ADC74BBB1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2122488"/>
            <a:ext cx="686435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txp_fig">
            <a:extLst>
              <a:ext uri="{FF2B5EF4-FFF2-40B4-BE49-F238E27FC236}">
                <a16:creationId xmlns:a16="http://schemas.microsoft.com/office/drawing/2014/main" id="{8C6CC074-812D-C74E-8E27-54F3E66B998B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" y="1079500"/>
            <a:ext cx="6042025" cy="71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FE45D9F3-70B0-FC42-97E2-6F21B7936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3495675"/>
            <a:ext cx="3987566" cy="223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Gaussian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 sz="2400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ML same as LS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Minimize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χ</a:t>
            </a:r>
            <a:r>
              <a:rPr lang="en-US" altLang="en-US" sz="2400" baseline="30000" dirty="0">
                <a:solidFill>
                  <a:srgbClr val="0070C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→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estimator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Come up one unit from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find </a:t>
            </a:r>
          </a:p>
        </p:txBody>
      </p:sp>
      <p:pic>
        <p:nvPicPr>
          <p:cNvPr id="11" name="Picture 7" descr="txp_fig">
            <a:extLst>
              <a:ext uri="{FF2B5EF4-FFF2-40B4-BE49-F238E27FC236}">
                <a16:creationId xmlns:a16="http://schemas.microsoft.com/office/drawing/2014/main" id="{84746AEC-DF54-B243-9A68-1C1675B967CF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4805363"/>
            <a:ext cx="5461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txp_fig">
            <a:extLst>
              <a:ext uri="{FF2B5EF4-FFF2-40B4-BE49-F238E27FC236}">
                <a16:creationId xmlns:a16="http://schemas.microsoft.com/office/drawing/2014/main" id="{FEB68D84-BC19-EF4E-8ACE-3747FBC00C76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5465763"/>
            <a:ext cx="4953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txp_fig">
            <a:extLst>
              <a:ext uri="{FF2B5EF4-FFF2-40B4-BE49-F238E27FC236}">
                <a16:creationId xmlns:a16="http://schemas.microsoft.com/office/drawing/2014/main" id="{50CFCC2F-64E8-CF46-8CC6-8B0B1DAC6A8F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4354513"/>
            <a:ext cx="3937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603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pic>
        <p:nvPicPr>
          <p:cNvPr id="6" name="Picture 17">
            <a:extLst>
              <a:ext uri="{FF2B5EF4-FFF2-40B4-BE49-F238E27FC236}">
                <a16:creationId xmlns:a16="http://schemas.microsoft.com/office/drawing/2014/main" id="{94950D02-946E-B14A-BA56-516C84EAAF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263" y="2052638"/>
            <a:ext cx="4822825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txp_fig">
            <a:extLst>
              <a:ext uri="{FF2B5EF4-FFF2-40B4-BE49-F238E27FC236}">
                <a16:creationId xmlns:a16="http://schemas.microsoft.com/office/drawing/2014/main" id="{93D6B57B-6FAC-534E-A465-C80BE18910D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1128713"/>
            <a:ext cx="762635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DC10FBFB-ECBF-C24A-ACC1-F53C65D2A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4130675"/>
            <a:ext cx="2783134" cy="149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Correlation between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causes errors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increase.</a:t>
            </a:r>
          </a:p>
        </p:txBody>
      </p:sp>
      <p:pic>
        <p:nvPicPr>
          <p:cNvPr id="9" name="Picture 5" descr="txp_fig">
            <a:extLst>
              <a:ext uri="{FF2B5EF4-FFF2-40B4-BE49-F238E27FC236}">
                <a16:creationId xmlns:a16="http://schemas.microsoft.com/office/drawing/2014/main" id="{FB76A272-3625-9A4C-8734-F971EE560E95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4741863"/>
            <a:ext cx="6985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2">
            <a:extLst>
              <a:ext uri="{FF2B5EF4-FFF2-40B4-BE49-F238E27FC236}">
                <a16:creationId xmlns:a16="http://schemas.microsoft.com/office/drawing/2014/main" id="{05DD08C8-B242-084C-BFF1-828635643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225675"/>
            <a:ext cx="3336491" cy="149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Standard deviations from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tangent lines to contour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3" descr="txp_fig">
            <a:extLst>
              <a:ext uri="{FF2B5EF4-FFF2-40B4-BE49-F238E27FC236}">
                <a16:creationId xmlns:a16="http://schemas.microsoft.com/office/drawing/2014/main" id="{DA337792-B09B-A64A-9FA2-C2A0D7572A6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3408363"/>
            <a:ext cx="19177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FA3553DB-7F48-D247-920E-3756786E23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404813"/>
            <a:ext cx="5313363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 (or LS) fit of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GB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GB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endParaRPr lang="en-GB" altLang="en-US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536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ED3A06A-1A45-5448-9122-892ECAD5A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1985963"/>
            <a:ext cx="5740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9">
            <a:extLst>
              <a:ext uri="{FF2B5EF4-FFF2-40B4-BE49-F238E27FC236}">
                <a16:creationId xmlns:a16="http://schemas.microsoft.com/office/drawing/2014/main" id="{CCE45E12-DE25-EE41-944F-E942BFB43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3654425"/>
            <a:ext cx="291782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information on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improves accuracy of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DB2190E0-FE5A-9C4A-A560-CABC934C3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00" y="214313"/>
            <a:ext cx="8405813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we have a measurement 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n-GB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~ 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Gauss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GB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GB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n-GB" altLang="en-US" baseline="-37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endParaRPr lang="en-GB" altLang="en-US" baseline="-250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9" name="Picture 11" descr="txp_fig">
            <a:extLst>
              <a:ext uri="{FF2B5EF4-FFF2-40B4-BE49-F238E27FC236}">
                <a16:creationId xmlns:a16="http://schemas.microsoft.com/office/drawing/2014/main" id="{4CEB8CC9-F7CC-494F-9666-0128EE98F79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0" y="4229100"/>
            <a:ext cx="5016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id="{FAD3565A-B1AA-D945-AC4A-86635C9BA3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928938"/>
            <a:ext cx="4064000" cy="35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4A64B63B-5C65-714D-A23F-4581EE72F7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22338"/>
            <a:ext cx="862330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765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78664CA-9BA2-9446-8D17-9D8A131EF7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0824" y="398959"/>
            <a:ext cx="5696059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Reminder of Bayesian approach</a:t>
            </a:r>
            <a:endParaRPr lang="en-GB" altLang="en-US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A98FD90B-53AF-3D45-9EA4-79E0783C4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" y="1057275"/>
            <a:ext cx="8170863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Bayesian statistics we can associate a probability with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hypothesis, e.g., a parameter value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      Interpret probability of </a:t>
            </a:r>
            <a:r>
              <a:rPr lang="el-GR" altLang="en-US" sz="2400" i="1" dirty="0"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as ‘degree of belief’ (subjective).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 to start with ‘</a:t>
            </a:r>
            <a:r>
              <a:rPr lang="en-US" altLang="ja-JP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prior pdf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en-US" altLang="ja-JP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ja-JP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π</a:t>
            </a:r>
            <a:r>
              <a:rPr lang="en-US" altLang="ja-JP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ja-JP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ja-JP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), </a:t>
            </a:r>
            <a:r>
              <a:rPr lang="en-US" altLang="ja-JP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reflects degree 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belief about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before doing the experiment.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      Our experiment has data </a:t>
            </a:r>
            <a:r>
              <a:rPr lang="en-US" altLang="en-US" sz="2400" i="1" dirty="0"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400" dirty="0">
                <a:cs typeface="Times New Roman" panose="02020603050405020304" pitchFamily="18" charset="0"/>
              </a:rPr>
              <a:t>→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likelihood </a:t>
            </a:r>
            <a:r>
              <a:rPr lang="en-US" altLang="en-US" sz="2400" i="1" dirty="0">
                <a:cs typeface="Times New Roman" panose="02020603050405020304" pitchFamily="18" charset="0"/>
              </a:rPr>
              <a:t>L</a:t>
            </a:r>
            <a:r>
              <a:rPr lang="en-US" altLang="en-US" sz="2400" dirty="0">
                <a:cs typeface="Times New Roman" panose="02020603050405020304" pitchFamily="18" charset="0"/>
              </a:rPr>
              <a:t>(</a:t>
            </a:r>
            <a:r>
              <a:rPr lang="en-US" altLang="en-US" sz="2400" i="1" dirty="0"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cs typeface="Times New Roman" panose="02020603050405020304" pitchFamily="18" charset="0"/>
              </a:rPr>
              <a:t>|</a:t>
            </a:r>
            <a:r>
              <a:rPr lang="el-GR" altLang="en-US" sz="2400" i="1" dirty="0"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cs typeface="Times New Roman" panose="02020603050405020304" pitchFamily="18" charset="0"/>
              </a:rPr>
              <a:t>)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Bayes’ theorem tells how our beliefs should be updated in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light of the data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8" name="Picture 4" descr="txp_fig">
            <a:extLst>
              <a:ext uri="{FF2B5EF4-FFF2-40B4-BE49-F238E27FC236}">
                <a16:creationId xmlns:a16="http://schemas.microsoft.com/office/drawing/2014/main" id="{D1EE420D-704E-5D41-88F0-7EDDBA8A8BE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713" y="4792663"/>
            <a:ext cx="4864100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BD46228F-7C48-D84D-B104-027EB09CE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5572125"/>
            <a:ext cx="73978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Posterior pdf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contains all our knowledge about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331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DB2190E0-FE5A-9C4A-A560-CABC934C3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316" y="214313"/>
            <a:ext cx="8405813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Profile Likelihood</a:t>
            </a:r>
            <a:endParaRPr lang="en-GB" altLang="en-US" baseline="-250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4825F9-392D-8F4A-B5A4-2658DBB814D8}"/>
              </a:ext>
            </a:extLst>
          </p:cNvPr>
          <p:cNvSpPr txBox="1"/>
          <p:nvPr/>
        </p:nvSpPr>
        <p:spPr>
          <a:xfrm>
            <a:off x="459915" y="794658"/>
            <a:ext cx="82241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have a likelihood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parameters of interest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,...,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</a:t>
            </a:r>
            <a:r>
              <a:rPr lang="en-US" sz="2400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nuisance parameters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l-GR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(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,...,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θ</a:t>
            </a:r>
            <a:r>
              <a:rPr lang="en-US" sz="2400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“profiled” (or “constrained”) values of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E06B06-DB94-484A-B73E-7754F38C52A0}"/>
              </a:ext>
            </a:extLst>
          </p:cNvPr>
          <p:cNvSpPr txBox="1"/>
          <p:nvPr/>
        </p:nvSpPr>
        <p:spPr>
          <a:xfrm>
            <a:off x="476207" y="2996944"/>
            <a:ext cx="3651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the profile likelihood is: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39DDDE0-B006-D744-9062-A290687A56D9}"/>
              </a:ext>
            </a:extLst>
          </p:cNvPr>
          <p:cNvGrpSpPr/>
          <p:nvPr/>
        </p:nvGrpSpPr>
        <p:grpSpPr>
          <a:xfrm>
            <a:off x="2378165" y="2209122"/>
            <a:ext cx="3200400" cy="708414"/>
            <a:chOff x="2062480" y="2170406"/>
            <a:chExt cx="3200400" cy="70841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FAC3C51-B1CD-AB4E-9CC6-AEBF12593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62480" y="2281920"/>
              <a:ext cx="3200400" cy="5969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BF89367-B37B-484C-B0B8-BB9CA1C6BC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84251" y="2170406"/>
              <a:ext cx="215900" cy="1778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633467-4796-C244-B705-5F3576AF168F}"/>
              </a:ext>
            </a:extLst>
          </p:cNvPr>
          <p:cNvGrpSpPr/>
          <p:nvPr/>
        </p:nvGrpSpPr>
        <p:grpSpPr>
          <a:xfrm>
            <a:off x="4264590" y="2933086"/>
            <a:ext cx="2374900" cy="558181"/>
            <a:chOff x="6309185" y="1896165"/>
            <a:chExt cx="2374900" cy="55818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3B46A29-0B7B-F349-AF55-172714B76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9185" y="2022546"/>
              <a:ext cx="2374900" cy="4318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9C132C7-523B-CF4C-A3EB-4ECAE725DB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27799" y="1896165"/>
              <a:ext cx="215900" cy="177800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99B906E-B307-BC4A-A2CA-E4F780A195DC}"/>
              </a:ext>
            </a:extLst>
          </p:cNvPr>
          <p:cNvSpPr txBox="1"/>
          <p:nvPr/>
        </p:nvSpPr>
        <p:spPr>
          <a:xfrm>
            <a:off x="455239" y="3676740"/>
            <a:ext cx="807757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profile likelihood depends only on the parameters of interest; the nuisance parameters are replaced by their profiled values.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profile likelihood can be used to obtain confidence intervals/regions for the parameters of interest in the same way as one would for all of the parameters from the full likelihood.</a:t>
            </a:r>
          </a:p>
        </p:txBody>
      </p:sp>
    </p:spTree>
    <p:extLst>
      <p:ext uri="{BB962C8B-B14F-4D97-AF65-F5344CB8AC3E}">
        <p14:creationId xmlns:p14="http://schemas.microsoft.com/office/powerpoint/2010/main" val="423483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40DCB8-A4A9-2048-A77B-4D88B7686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87" y="4211990"/>
            <a:ext cx="8354717" cy="720000"/>
          </a:xfrm>
          <a:prstGeom prst="rect">
            <a:avLst/>
          </a:prstGeom>
        </p:spPr>
      </p:pic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05DB8A-3EB0-434C-A369-06888931F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901" y="422275"/>
            <a:ext cx="856388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Bayesian approach:  </a:t>
            </a:r>
            <a:r>
              <a:rPr lang="en-GB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y</a:t>
            </a:r>
            <a:r>
              <a:rPr lang="en-GB" altLang="en-US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~ 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Gauss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GB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;</a:t>
            </a:r>
            <a:r>
              <a:rPr lang="el-GR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l-GR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</a:t>
            </a:r>
            <a:r>
              <a:rPr lang="el-GR" altLang="en-US" sz="8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GB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),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GB" altLang="en-US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endParaRPr lang="en-GB" altLang="en-US" baseline="-250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3A6CB0BB-F0E7-E44B-8048-495F23E9B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" y="1050925"/>
            <a:ext cx="76838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need to associate prior probabilities with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e.g.,</a:t>
            </a: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04F26023-2A6B-1448-B266-F048A8C7D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6513" y="5458100"/>
            <a:ext cx="29161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Likelihood for control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measurement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5" name="Text Box 11">
            <a:extLst>
              <a:ext uri="{FF2B5EF4-FFF2-40B4-BE49-F238E27FC236}">
                <a16:creationId xmlns:a16="http://schemas.microsoft.com/office/drawing/2014/main" id="{DB862BED-9A91-7B45-8531-1C05401A8F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4912" y="3014127"/>
            <a:ext cx="388971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←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‘non-informative’</a:t>
            </a:r>
            <a:r>
              <a:rPr lang="en-US" altLang="ja-JP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in any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case much broader than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63478E-0784-F74C-AAFA-654B7DBE7DB0}"/>
              </a:ext>
            </a:extLst>
          </p:cNvPr>
          <p:cNvSpPr txBox="1"/>
          <p:nvPr/>
        </p:nvSpPr>
        <p:spPr>
          <a:xfrm>
            <a:off x="3198171" y="5494873"/>
            <a:ext cx="23380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 = “primordial”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prior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D4DCFF0-5FAF-5946-8EDD-D0C96C639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049" y="1872456"/>
            <a:ext cx="3365500" cy="444500"/>
          </a:xfrm>
          <a:prstGeom prst="rect">
            <a:avLst/>
          </a:prstGeom>
        </p:spPr>
      </p:pic>
      <p:sp>
        <p:nvSpPr>
          <p:cNvPr id="21" name="Text Box 10">
            <a:extLst>
              <a:ext uri="{FF2B5EF4-FFF2-40B4-BE49-F238E27FC236}">
                <a16:creationId xmlns:a16="http://schemas.microsoft.com/office/drawing/2014/main" id="{987418B0-1517-C048-8CF8-620C9BD80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9372" y="1872456"/>
            <a:ext cx="45077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←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suppose knowledge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has no influence on knowledge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E90B938-5256-6145-A529-D78E2DEAD4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91" y="2982351"/>
            <a:ext cx="2260600" cy="5207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41BC575-1F8A-FD4D-B642-7B66F4FD78A4}"/>
              </a:ext>
            </a:extLst>
          </p:cNvPr>
          <p:cNvSpPr txBox="1"/>
          <p:nvPr/>
        </p:nvSpPr>
        <p:spPr>
          <a:xfrm>
            <a:off x="607045" y="5456961"/>
            <a:ext cx="17985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prior after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before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  <p:sp>
        <p:nvSpPr>
          <p:cNvPr id="17" name="Line 13">
            <a:extLst>
              <a:ext uri="{FF2B5EF4-FFF2-40B4-BE49-F238E27FC236}">
                <a16:creationId xmlns:a16="http://schemas.microsoft.com/office/drawing/2014/main" id="{AE47E34B-8332-DF44-ACFB-B0C267137C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24942" y="4870886"/>
            <a:ext cx="446316" cy="623986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Line 13">
            <a:extLst>
              <a:ext uri="{FF2B5EF4-FFF2-40B4-BE49-F238E27FC236}">
                <a16:creationId xmlns:a16="http://schemas.microsoft.com/office/drawing/2014/main" id="{F2236655-2FFA-2442-8181-87D50CBBAD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676399" y="4849246"/>
            <a:ext cx="239223" cy="481049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Line 13">
            <a:extLst>
              <a:ext uri="{FF2B5EF4-FFF2-40B4-BE49-F238E27FC236}">
                <a16:creationId xmlns:a16="http://schemas.microsoft.com/office/drawing/2014/main" id="{49560FBE-8536-F74B-8E97-C399BBCC743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596742" y="4870885"/>
            <a:ext cx="119121" cy="512703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67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905DB8A-3EB0-434C-A369-06888931F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059" y="347414"/>
            <a:ext cx="8563882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Bayesian example:  </a:t>
            </a:r>
            <a:r>
              <a:rPr lang="en-GB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y</a:t>
            </a:r>
            <a:r>
              <a:rPr lang="en-GB" altLang="en-US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~ 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Gauss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GB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GB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;</a:t>
            </a:r>
            <a:r>
              <a:rPr lang="el-GR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l-GR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</a:t>
            </a:r>
            <a:r>
              <a:rPr lang="el-GR" altLang="en-US" sz="8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GB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),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σ</a:t>
            </a:r>
            <a:r>
              <a:rPr lang="en-GB" altLang="en-US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endParaRPr lang="en-GB" altLang="en-US" baseline="-250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6A111A62-D064-AC4A-A619-5D47916E6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481" y="1108180"/>
            <a:ext cx="63930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Putting the ingredients into Bayes’ theorem gives: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918FFEB2-7AD6-6843-9FC5-E346B20F7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481" y="3217556"/>
            <a:ext cx="629140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posterior   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2" charset="2"/>
              </a:rPr>
              <a:t>∝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likelihood        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itchFamily="2" charset="2"/>
              </a:rPr>
              <a:t>✕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prior</a:t>
            </a:r>
          </a:p>
        </p:txBody>
      </p:sp>
      <p:sp>
        <p:nvSpPr>
          <p:cNvPr id="10" name="Line 6">
            <a:extLst>
              <a:ext uri="{FF2B5EF4-FFF2-40B4-BE49-F238E27FC236}">
                <a16:creationId xmlns:a16="http://schemas.microsoft.com/office/drawing/2014/main" id="{67F3CF4A-4100-6648-A5D4-4DCC67592D7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63456" y="2538106"/>
            <a:ext cx="152400" cy="5588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Line 7">
            <a:extLst>
              <a:ext uri="{FF2B5EF4-FFF2-40B4-BE49-F238E27FC236}">
                <a16:creationId xmlns:a16="http://schemas.microsoft.com/office/drawing/2014/main" id="{A5309587-E28D-AA45-846B-7F9A6EDF45F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022556" y="2550806"/>
            <a:ext cx="88900" cy="5207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Line 8">
            <a:extLst>
              <a:ext uri="{FF2B5EF4-FFF2-40B4-BE49-F238E27FC236}">
                <a16:creationId xmlns:a16="http://schemas.microsoft.com/office/drawing/2014/main" id="{4B875E50-71D3-3B45-8D04-CF81E03BC7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60956" y="2754006"/>
            <a:ext cx="101600" cy="3683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Picture 14" descr="txp_fig">
            <a:extLst>
              <a:ext uri="{FF2B5EF4-FFF2-40B4-BE49-F238E27FC236}">
                <a16:creationId xmlns:a16="http://schemas.microsoft.com/office/drawing/2014/main" id="{C4B4A0FB-48E1-B54B-9C52-ADCEF55F6E2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56" y="1895169"/>
            <a:ext cx="7758113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D768BF-4CA1-2E47-8595-AD1BA623A341}"/>
              </a:ext>
            </a:extLst>
          </p:cNvPr>
          <p:cNvSpPr txBox="1"/>
          <p:nvPr/>
        </p:nvSpPr>
        <p:spPr>
          <a:xfrm>
            <a:off x="353730" y="3912689"/>
            <a:ext cx="830041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 here the likelihood only reflects the measurements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information from the control measurement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has been put into the prior for </a:t>
            </a:r>
            <a:r>
              <a:rPr lang="el-GR" alt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would get the same result using the likelihood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l-GR" alt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alt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the constant  “Ur-prior” for </a:t>
            </a:r>
            <a:r>
              <a:rPr lang="el-GR" alt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2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D7638BD-C069-DF46-A91C-BA0ED74C4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956" y="276530"/>
            <a:ext cx="7030357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Marginalizing the posterior pdf</a:t>
            </a:r>
            <a:endParaRPr lang="en-GB" altLang="en-US" sz="3600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D8FBBB2E-C41B-004F-8689-DE3C79381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4" y="5530465"/>
            <a:ext cx="824184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this example, numbers come out same as in frequentist approach, but interpretation different.  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DBFA81CB-E97E-EF44-BA52-218E1CB15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118" y="900981"/>
            <a:ext cx="74902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then integrate (marginalize) 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8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find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y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):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6887CBB4-D650-724E-B6A8-1ABE95E1A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118" y="2467136"/>
            <a:ext cx="68628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this example we can do the integral (rare).  We find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A6FE981-8F72-A348-9B51-60CCBD7D1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838" y="4955299"/>
            <a:ext cx="1384300" cy="482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6A9A937-2943-874B-914A-2A4A6D166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3285" y="4093641"/>
            <a:ext cx="2717800" cy="4445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B311582-B91B-E241-9FF7-E19447093F81}"/>
              </a:ext>
            </a:extLst>
          </p:cNvPr>
          <p:cNvSpPr txBox="1"/>
          <p:nvPr/>
        </p:nvSpPr>
        <p:spPr>
          <a:xfrm>
            <a:off x="4221480" y="4897086"/>
            <a:ext cx="2412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(same as for MLE)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BC10F9A-AF57-FC4E-876D-891DEF1259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908" y="3017158"/>
            <a:ext cx="4533900" cy="889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5C355D8-A1E4-3247-954E-8E6CFF62FE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1029" y="1512588"/>
            <a:ext cx="38354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20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8DDBB2F-6476-444D-8F23-CCEBBD9E3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5" y="333375"/>
            <a:ext cx="75882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Marginalization with MCMC</a:t>
            </a:r>
            <a:endParaRPr lang="en-GB" altLang="en-US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987E439B-17AF-D34F-8D9F-D21809F54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930275"/>
            <a:ext cx="5661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Bayesian computations involve integrals like</a:t>
            </a:r>
          </a:p>
        </p:txBody>
      </p:sp>
      <p:pic>
        <p:nvPicPr>
          <p:cNvPr id="8" name="Picture 4" descr="txp_fig">
            <a:extLst>
              <a:ext uri="{FF2B5EF4-FFF2-40B4-BE49-F238E27FC236}">
                <a16:creationId xmlns:a16="http://schemas.microsoft.com/office/drawing/2014/main" id="{25C10FA3-747F-594B-9C19-FD73F47A736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413" y="1560513"/>
            <a:ext cx="33528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F316EB8F-1D06-124B-BCA7-3136950B6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6" y="2136775"/>
            <a:ext cx="8279946" cy="430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high dimensionality and impossible in closed form,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also impossible with ‘normal’ acceptance-rejection Monte Carlo.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Markov Chain Monte Carlo (MCMC) has revolutionized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Bayesian computation.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MCMC (e.g., Metropolis-Hastings algorithm) generates 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correlated sequence of random numbers: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cannot use for many applications, e.g., detector MC;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effective stat. error greater than if all values independent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 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Basic idea:  sample multidimensional 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but look only at distribution of parameters of interest. </a:t>
            </a:r>
          </a:p>
        </p:txBody>
      </p:sp>
    </p:spTree>
    <p:extLst>
      <p:ext uri="{BB962C8B-B14F-4D97-AF65-F5344CB8AC3E}">
        <p14:creationId xmlns:p14="http://schemas.microsoft.com/office/powerpoint/2010/main" val="146410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555B16A-FC5A-6743-9632-3E9923DF4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404813"/>
            <a:ext cx="82232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MCMC basics:  Metropolis-Hastings algorithm</a:t>
            </a:r>
            <a:endParaRPr lang="en-GB" altLang="en-US" baseline="-250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EA04EB73-8E7E-3442-B63F-A2F61D8C4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925" y="2098675"/>
            <a:ext cx="30284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libri" panose="020F0502020204030204" pitchFamily="34" charset="0"/>
                <a:cs typeface="Calibri" panose="020F0502020204030204" pitchFamily="34" charset="0"/>
              </a:rPr>
              <a:t>1)  Start at some point </a:t>
            </a:r>
          </a:p>
        </p:txBody>
      </p:sp>
      <p:pic>
        <p:nvPicPr>
          <p:cNvPr id="11" name="Picture 7" descr="txp_fig">
            <a:extLst>
              <a:ext uri="{FF2B5EF4-FFF2-40B4-BE49-F238E27FC236}">
                <a16:creationId xmlns:a16="http://schemas.microsoft.com/office/drawing/2014/main" id="{E9D0C759-C199-DA4B-9C6E-007F3725C6B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163" y="2144713"/>
            <a:ext cx="2921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8">
            <a:extLst>
              <a:ext uri="{FF2B5EF4-FFF2-40B4-BE49-F238E27FC236}">
                <a16:creationId xmlns:a16="http://schemas.microsoft.com/office/drawing/2014/main" id="{E62939E1-B259-E241-98DF-7816E50BD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2733675"/>
            <a:ext cx="18713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libri" panose="020F0502020204030204" pitchFamily="34" charset="0"/>
                <a:cs typeface="Calibri" panose="020F0502020204030204" pitchFamily="34" charset="0"/>
              </a:rPr>
              <a:t>2)  Generate  </a:t>
            </a:r>
          </a:p>
        </p:txBody>
      </p:sp>
      <p:sp>
        <p:nvSpPr>
          <p:cNvPr id="13" name="Line 9">
            <a:extLst>
              <a:ext uri="{FF2B5EF4-FFF2-40B4-BE49-F238E27FC236}">
                <a16:creationId xmlns:a16="http://schemas.microsoft.com/office/drawing/2014/main" id="{40336A20-CDA7-3247-9CEA-87AD97126A4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10100" y="2476500"/>
            <a:ext cx="584200" cy="3175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Box 10">
            <a:extLst>
              <a:ext uri="{FF2B5EF4-FFF2-40B4-BE49-F238E27FC236}">
                <a16:creationId xmlns:a16="http://schemas.microsoft.com/office/drawing/2014/main" id="{797D71AD-24E8-F54F-AC8A-43D024912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55" y="1745283"/>
            <a:ext cx="325749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Proposal density </a:t>
            </a:r>
            <a:r>
              <a:rPr lang="en-US" altLang="en-US" sz="2400" i="1" dirty="0">
                <a:cs typeface="Times New Roman" panose="02020603050405020304" pitchFamily="18" charset="0"/>
              </a:rPr>
              <a:t>q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0</a:t>
            </a:r>
            <a:r>
              <a:rPr lang="en-US" altLang="en-US" sz="800" baseline="-250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e.g. Gaussian </a:t>
            </a:r>
            <a:r>
              <a:rPr lang="en-US" alt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centred</a:t>
            </a:r>
            <a:endParaRPr lang="en-US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about 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0</a:t>
            </a:r>
            <a:endParaRPr lang="en-US" alt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Box 12">
            <a:extLst>
              <a:ext uri="{FF2B5EF4-FFF2-40B4-BE49-F238E27FC236}">
                <a16:creationId xmlns:a16="http://schemas.microsoft.com/office/drawing/2014/main" id="{541F6FB5-E930-374B-9533-223349FDFD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3394075"/>
            <a:ext cx="24134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3)  Form test ratio</a:t>
            </a:r>
          </a:p>
        </p:txBody>
      </p:sp>
      <p:sp>
        <p:nvSpPr>
          <p:cNvPr id="17" name="Text Box 13">
            <a:extLst>
              <a:ext uri="{FF2B5EF4-FFF2-40B4-BE49-F238E27FC236}">
                <a16:creationId xmlns:a16="http://schemas.microsoft.com/office/drawing/2014/main" id="{715402D6-6BCD-0241-BE52-B3870CBCB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4079875"/>
            <a:ext cx="17334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libri" panose="020F0502020204030204" pitchFamily="34" charset="0"/>
                <a:cs typeface="Calibri" panose="020F0502020204030204" pitchFamily="34" charset="0"/>
              </a:rPr>
              <a:t>4)  Generate</a:t>
            </a:r>
          </a:p>
        </p:txBody>
      </p:sp>
      <p:pic>
        <p:nvPicPr>
          <p:cNvPr id="18" name="Picture 14" descr="txp_fig">
            <a:extLst>
              <a:ext uri="{FF2B5EF4-FFF2-40B4-BE49-F238E27FC236}">
                <a16:creationId xmlns:a16="http://schemas.microsoft.com/office/drawing/2014/main" id="{36ECF902-8EDD-274A-A57D-B8770C9E03B8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3" y="4168775"/>
            <a:ext cx="25669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5">
            <a:extLst>
              <a:ext uri="{FF2B5EF4-FFF2-40B4-BE49-F238E27FC236}">
                <a16:creationId xmlns:a16="http://schemas.microsoft.com/office/drawing/2014/main" id="{7C0ECDF3-E1B7-2841-AED7-EA6953C10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0925" y="4752975"/>
            <a:ext cx="7425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libri" panose="020F0502020204030204" pitchFamily="34" charset="0"/>
                <a:cs typeface="Calibri" panose="020F0502020204030204" pitchFamily="34" charset="0"/>
              </a:rPr>
              <a:t>5)  If</a:t>
            </a:r>
          </a:p>
        </p:txBody>
      </p:sp>
      <p:sp>
        <p:nvSpPr>
          <p:cNvPr id="20" name="Text Box 16">
            <a:extLst>
              <a:ext uri="{FF2B5EF4-FFF2-40B4-BE49-F238E27FC236}">
                <a16:creationId xmlns:a16="http://schemas.microsoft.com/office/drawing/2014/main" id="{0804C4A5-B029-BA44-BB7A-0F2D12C69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7325" y="5337175"/>
            <a:ext cx="68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libri" panose="020F0502020204030204" pitchFamily="34" charset="0"/>
                <a:cs typeface="Calibri" panose="020F0502020204030204" pitchFamily="34" charset="0"/>
              </a:rPr>
              <a:t>else</a:t>
            </a:r>
          </a:p>
        </p:txBody>
      </p:sp>
      <p:sp>
        <p:nvSpPr>
          <p:cNvPr id="21" name="Text Box 17">
            <a:extLst>
              <a:ext uri="{FF2B5EF4-FFF2-40B4-BE49-F238E27FC236}">
                <a16:creationId xmlns:a16="http://schemas.microsoft.com/office/drawing/2014/main" id="{7A8A4F39-0E5B-804D-AC96-ADAE93126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9825" y="4727575"/>
            <a:ext cx="31911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libri" panose="020F0502020204030204" pitchFamily="34" charset="0"/>
                <a:cs typeface="Calibri" panose="020F0502020204030204" pitchFamily="34" charset="0"/>
              </a:rPr>
              <a:t>move to proposed point</a:t>
            </a:r>
          </a:p>
        </p:txBody>
      </p:sp>
      <p:sp>
        <p:nvSpPr>
          <p:cNvPr id="22" name="Text Box 18">
            <a:extLst>
              <a:ext uri="{FF2B5EF4-FFF2-40B4-BE49-F238E27FC236}">
                <a16:creationId xmlns:a16="http://schemas.microsoft.com/office/drawing/2014/main" id="{9B8059B0-B182-064D-902B-BCC336176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4425" y="5362575"/>
            <a:ext cx="25054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libri" panose="020F0502020204030204" pitchFamily="34" charset="0"/>
                <a:cs typeface="Calibri" panose="020F0502020204030204" pitchFamily="34" charset="0"/>
              </a:rPr>
              <a:t>old point repeated</a:t>
            </a:r>
          </a:p>
        </p:txBody>
      </p:sp>
      <p:sp>
        <p:nvSpPr>
          <p:cNvPr id="23" name="Line 19">
            <a:extLst>
              <a:ext uri="{FF2B5EF4-FFF2-40B4-BE49-F238E27FC236}">
                <a16:creationId xmlns:a16="http://schemas.microsoft.com/office/drawing/2014/main" id="{91792C3E-9CA0-8343-8A0D-7BE1E0290F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95800" y="4991100"/>
            <a:ext cx="355600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Line 20">
            <a:extLst>
              <a:ext uri="{FF2B5EF4-FFF2-40B4-BE49-F238E27FC236}">
                <a16:creationId xmlns:a16="http://schemas.microsoft.com/office/drawing/2014/main" id="{C75D4D54-CEE1-A74E-B80C-9FD639567C0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21200" y="5613400"/>
            <a:ext cx="355600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 Box 21">
            <a:extLst>
              <a:ext uri="{FF2B5EF4-FFF2-40B4-BE49-F238E27FC236}">
                <a16:creationId xmlns:a16="http://schemas.microsoft.com/office/drawing/2014/main" id="{9085A7C3-BB88-A040-8C98-ADAF091DE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6325" y="5908675"/>
            <a:ext cx="13999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Calibri" panose="020F0502020204030204" pitchFamily="34" charset="0"/>
                <a:cs typeface="Calibri" panose="020F0502020204030204" pitchFamily="34" charset="0"/>
              </a:rPr>
              <a:t>6)  Iterate</a:t>
            </a:r>
          </a:p>
        </p:txBody>
      </p:sp>
      <p:pic>
        <p:nvPicPr>
          <p:cNvPr id="26" name="Picture 22" descr="txp_fig">
            <a:extLst>
              <a:ext uri="{FF2B5EF4-FFF2-40B4-BE49-F238E27FC236}">
                <a16:creationId xmlns:a16="http://schemas.microsoft.com/office/drawing/2014/main" id="{76A51024-D01A-DE40-96D6-58CDE72394D0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8" y="2784475"/>
            <a:ext cx="164465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5" descr="txp_fig">
            <a:extLst>
              <a:ext uri="{FF2B5EF4-FFF2-40B4-BE49-F238E27FC236}">
                <a16:creationId xmlns:a16="http://schemas.microsoft.com/office/drawing/2014/main" id="{78792A1F-0321-1843-AC4F-93D170499A78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109" y="3188380"/>
            <a:ext cx="387350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6" descr="txp_fig">
            <a:extLst>
              <a:ext uri="{FF2B5EF4-FFF2-40B4-BE49-F238E27FC236}">
                <a16:creationId xmlns:a16="http://schemas.microsoft.com/office/drawing/2014/main" id="{863BD490-6B18-8143-BD6E-C7F97E1F5798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7713" y="4772025"/>
            <a:ext cx="22590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7" descr="txp_fig">
            <a:extLst>
              <a:ext uri="{FF2B5EF4-FFF2-40B4-BE49-F238E27FC236}">
                <a16:creationId xmlns:a16="http://schemas.microsoft.com/office/drawing/2014/main" id="{EB26D387-921D-E14B-B45E-45B7BF1E8481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413" y="5421313"/>
            <a:ext cx="1090612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75F88BEF-1693-9A5E-5405-C35EC7704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930275"/>
            <a:ext cx="79771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Goal:  given an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-dimensional pdf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 to a proportionality constant, generate a sequence of points 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8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 sz="8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3</a:t>
            </a:r>
            <a:r>
              <a:rPr lang="en-US" altLang="en-US" sz="8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,... </a:t>
            </a:r>
          </a:p>
        </p:txBody>
      </p:sp>
    </p:spTree>
    <p:extLst>
      <p:ext uri="{BB962C8B-B14F-4D97-AF65-F5344CB8AC3E}">
        <p14:creationId xmlns:p14="http://schemas.microsoft.com/office/powerpoint/2010/main" val="285788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684492E-91C6-1C49-9985-779E8251D1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7148" y="369070"/>
            <a:ext cx="56451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Metropolis-Hastings (continued)</a:t>
            </a:r>
            <a:endParaRPr lang="en-GB" altLang="en-US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591736F5-2E7C-F94F-A840-E70B48CC58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895" y="917575"/>
            <a:ext cx="8371074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rule produces a 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correlated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sequence of points (note how 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new point depends on the previous one).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Still works if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known only as a proportionality, which is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usually what we have from Bayes’ theorem: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 ∝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π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1A801E37-2CC2-4B48-9A9B-F0F626F17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95" y="2695575"/>
            <a:ext cx="746659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proposal density can be (almost) anything, but choose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as to minimize autocorrelation.  Often take proposal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density symmetric:  </a:t>
            </a:r>
            <a:r>
              <a:rPr lang="en-US" altLang="en-US" sz="2400" i="1" dirty="0">
                <a:cs typeface="Times New Roman" panose="02020603050405020304" pitchFamily="18" charset="0"/>
              </a:rPr>
              <a:t>q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0</a:t>
            </a:r>
            <a:r>
              <a:rPr lang="en-US" altLang="en-US" sz="800" baseline="-250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 = </a:t>
            </a:r>
            <a:r>
              <a:rPr lang="en-US" altLang="en-US" sz="2400" i="1" dirty="0">
                <a:cs typeface="Times New Roman" panose="02020603050405020304" pitchFamily="18" charset="0"/>
              </a:rPr>
              <a:t>q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n-US" altLang="en-US" sz="800" baseline="-250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BC2CAE05-85B9-C14F-8E1B-AF92326B5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195" y="4145190"/>
            <a:ext cx="44894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Test ratio is (</a:t>
            </a:r>
            <a:r>
              <a:rPr lang="en-US" alt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Metropolis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-Hastings):</a:t>
            </a:r>
          </a:p>
        </p:txBody>
      </p:sp>
      <p:pic>
        <p:nvPicPr>
          <p:cNvPr id="12" name="Picture 9" descr="txp_fig">
            <a:extLst>
              <a:ext uri="{FF2B5EF4-FFF2-40B4-BE49-F238E27FC236}">
                <a16:creationId xmlns:a16="http://schemas.microsoft.com/office/drawing/2014/main" id="{119C233C-98BC-A744-85EC-FABCB225FD5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745" y="3972153"/>
            <a:ext cx="279717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0">
            <a:extLst>
              <a:ext uri="{FF2B5EF4-FFF2-40B4-BE49-F238E27FC236}">
                <a16:creationId xmlns:a16="http://schemas.microsoft.com/office/drawing/2014/main" id="{582F0954-A904-6146-9DD2-82F491E09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95" y="4968875"/>
            <a:ext cx="7666586" cy="1348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 if the proposed step is to a point of higher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take it;  </a:t>
            </a:r>
          </a:p>
          <a:p>
            <a:pPr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not, only take the step with probability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)/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).</a:t>
            </a: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proposed step rejected, repeat the current point.</a:t>
            </a:r>
          </a:p>
        </p:txBody>
      </p:sp>
    </p:spTree>
    <p:extLst>
      <p:ext uri="{BB962C8B-B14F-4D97-AF65-F5344CB8AC3E}">
        <p14:creationId xmlns:p14="http://schemas.microsoft.com/office/powerpoint/2010/main" val="247885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1E45AF1-634A-D043-A75F-CD04E219E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170" y="198390"/>
            <a:ext cx="683895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Example:  posterior pdf from MCMC</a:t>
            </a:r>
            <a:endParaRPr lang="en-GB" altLang="en-US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9AE9B153-A488-8146-AB8F-9B775922E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11" y="826862"/>
            <a:ext cx="7813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Sample the posterior pdf from previous example with MCMC:</a:t>
            </a:r>
          </a:p>
        </p:txBody>
      </p:sp>
      <p:pic>
        <p:nvPicPr>
          <p:cNvPr id="9" name="Picture 5" descr="mcmc">
            <a:extLst>
              <a:ext uri="{FF2B5EF4-FFF2-40B4-BE49-F238E27FC236}">
                <a16:creationId xmlns:a16="http://schemas.microsoft.com/office/drawing/2014/main" id="{767F0DE0-33CF-F04E-869D-DBC9C0088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50000" contras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686" y="1547587"/>
            <a:ext cx="3784600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53C268B6-1F31-9B4C-8052-258B49B6A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4986" y="5154387"/>
            <a:ext cx="355600" cy="190500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>
                <a:alpha val="0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9C2D05DB-555E-D84F-AD72-B6600FB67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686" y="3262087"/>
            <a:ext cx="355600" cy="190500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>
                <a:alpha val="0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F99E144E-0B05-394E-AFBF-D9806ECEC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686" y="3236687"/>
            <a:ext cx="749300" cy="190500"/>
          </a:xfrm>
          <a:prstGeom prst="rect">
            <a:avLst/>
          </a:prstGeom>
          <a:solidFill>
            <a:schemeClr val="bg1"/>
          </a:solidFill>
          <a:ln w="9525">
            <a:solidFill>
              <a:srgbClr val="FFFFFF">
                <a:alpha val="0"/>
              </a:srgbClr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9" descr="txp_fig">
            <a:extLst>
              <a:ext uri="{FF2B5EF4-FFF2-40B4-BE49-F238E27FC236}">
                <a16:creationId xmlns:a16="http://schemas.microsoft.com/office/drawing/2014/main" id="{249CE48A-71C9-9A4B-90AD-F43C332A737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649" y="3254150"/>
            <a:ext cx="192087" cy="192087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4" name="Picture 10" descr="txp_fig">
            <a:extLst>
              <a:ext uri="{FF2B5EF4-FFF2-40B4-BE49-F238E27FC236}">
                <a16:creationId xmlns:a16="http://schemas.microsoft.com/office/drawing/2014/main" id="{B68F6B6D-1CE1-0345-9264-71694B5E2C60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049" y="1565050"/>
            <a:ext cx="192087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1" descr="txp_fig">
            <a:extLst>
              <a:ext uri="{FF2B5EF4-FFF2-40B4-BE49-F238E27FC236}">
                <a16:creationId xmlns:a16="http://schemas.microsoft.com/office/drawing/2014/main" id="{9475D81E-478F-734C-93D2-C03A8BDC4758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699" y="5160737"/>
            <a:ext cx="192087" cy="20161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6" name="Picture 12" descr="txp_fig">
            <a:extLst>
              <a:ext uri="{FF2B5EF4-FFF2-40B4-BE49-F238E27FC236}">
                <a16:creationId xmlns:a16="http://schemas.microsoft.com/office/drawing/2014/main" id="{AEC90413-DEFF-FD41-99CA-84247D0318D6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699" y="3204937"/>
            <a:ext cx="192087" cy="20161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8" name="Line 14">
            <a:extLst>
              <a:ext uri="{FF2B5EF4-FFF2-40B4-BE49-F238E27FC236}">
                <a16:creationId xmlns:a16="http://schemas.microsoft.com/office/drawing/2014/main" id="{D1E52694-F051-054A-9FB1-9307A5CF0F0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4586" y="3947887"/>
            <a:ext cx="635000" cy="3175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C7F0964E-EE0F-B44D-8DF5-2A5442A0B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1358" y="3697913"/>
            <a:ext cx="439556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Normalized histogram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gives its marginal posterior pdf: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F07D8A-C223-5340-B363-D5E87946C6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2813" y="4699963"/>
            <a:ext cx="3675042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62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pic>
        <p:nvPicPr>
          <p:cNvPr id="6" name="Picture 13">
            <a:extLst>
              <a:ext uri="{FF2B5EF4-FFF2-40B4-BE49-F238E27FC236}">
                <a16:creationId xmlns:a16="http://schemas.microsoft.com/office/drawing/2014/main" id="{7E0F3D83-5E2C-0B45-B2C8-498E05144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8" y="3313113"/>
            <a:ext cx="3540125" cy="330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F0B7D768-3FB7-1545-823B-D84D3A131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069" y="257354"/>
            <a:ext cx="7859712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Bayesian method with alternative priors</a:t>
            </a:r>
            <a:endParaRPr lang="en-GB" altLang="en-US" sz="3600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DECB60C9-DB08-1A4B-AA91-8EE8A7941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714" y="838200"/>
            <a:ext cx="83128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don’t have a previous measurement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rather,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 “expert” says it should be positive and not too much  greater than 0.1 or so, i.e., something like</a:t>
            </a:r>
          </a:p>
        </p:txBody>
      </p:sp>
      <p:pic>
        <p:nvPicPr>
          <p:cNvPr id="9" name="Picture 4" descr="txp_fig">
            <a:extLst>
              <a:ext uri="{FF2B5EF4-FFF2-40B4-BE49-F238E27FC236}">
                <a16:creationId xmlns:a16="http://schemas.microsoft.com/office/drawing/2014/main" id="{CC117AD8-F915-D545-ABFB-42205D940E2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2208213"/>
            <a:ext cx="49911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A08BC685-30EA-684F-9350-CEB556FC3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500" y="2835275"/>
            <a:ext cx="75326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this we obtain (numerically) the posterior pdf for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ED58F573-1F0F-D446-8700-CA7A1D803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638" y="3944938"/>
            <a:ext cx="3215945" cy="171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This summarizes all 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knowledge about </a:t>
            </a:r>
            <a:r>
              <a:rPr lang="el-GR" altLang="en-US" sz="2400" i="1" dirty="0"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Look also at result from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variety of  priors.</a:t>
            </a:r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9C2DE704-FCC9-DE4B-8D95-4FE1EA1E999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48125" y="5067300"/>
            <a:ext cx="1206500" cy="244475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73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DB2190E0-FE5A-9C4A-A560-CABC934C3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316" y="214313"/>
            <a:ext cx="8405813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Profile Likelihood Ratio – Wilks theorem</a:t>
            </a:r>
            <a:endParaRPr lang="en-GB" altLang="en-US" baseline="-250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D2F52A3-81FE-4D44-A70B-016C4E5FD5B5}"/>
              </a:ext>
            </a:extLst>
          </p:cNvPr>
          <p:cNvSpPr txBox="1"/>
          <p:nvPr/>
        </p:nvSpPr>
        <p:spPr>
          <a:xfrm>
            <a:off x="360980" y="892629"/>
            <a:ext cx="852176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Goal is to test/reject regions of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space (param. of interest).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Rejecting a point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should mean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l-GR" sz="2400" b="1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≤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all possible values of the nuisance parameters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using the “profile likelihood ratio”: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54CF9E-F875-4643-9E50-ADA2393AF4A0}"/>
              </a:ext>
            </a:extLst>
          </p:cNvPr>
          <p:cNvSpPr txBox="1"/>
          <p:nvPr/>
        </p:nvSpPr>
        <p:spPr>
          <a:xfrm>
            <a:off x="422050" y="3352056"/>
            <a:ext cx="7678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Let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l-GR" sz="2400" b="1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en-US" sz="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Wilks’ theorem says</a:t>
            </a:r>
            <a:r>
              <a:rPr lang="el-GR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large-sample limit: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03F369-9152-B647-B745-22670A057F03}"/>
              </a:ext>
            </a:extLst>
          </p:cNvPr>
          <p:cNvSpPr txBox="1"/>
          <p:nvPr/>
        </p:nvSpPr>
        <p:spPr>
          <a:xfrm>
            <a:off x="422050" y="4436140"/>
            <a:ext cx="77736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the number of degrees of freedom is the number of 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parameters of interest (components of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 So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for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02345EC-119C-5442-A13F-0BE657776583}"/>
              </a:ext>
            </a:extLst>
          </p:cNvPr>
          <p:cNvGrpSpPr/>
          <p:nvPr/>
        </p:nvGrpSpPr>
        <p:grpSpPr>
          <a:xfrm>
            <a:off x="5745163" y="1996568"/>
            <a:ext cx="2298700" cy="1020536"/>
            <a:chOff x="5745163" y="1996568"/>
            <a:chExt cx="2298700" cy="102053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EDDE2E7-3FD3-9144-933B-D8E05C36F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45163" y="2128104"/>
              <a:ext cx="2298700" cy="889000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D6A9BE7-02AD-C947-963E-D9F94C08B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15828" y="1996568"/>
              <a:ext cx="215900" cy="165100"/>
            </a:xfrm>
            <a:prstGeom prst="rect">
              <a:avLst/>
            </a:prstGeom>
          </p:spPr>
        </p:pic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BAA544BC-4AA8-114D-B33D-F28E8A22B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7086" y="3953540"/>
            <a:ext cx="2781300" cy="482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9ADDD97-477A-2442-835A-5B28DB3266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8400" y="5459239"/>
            <a:ext cx="61849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78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3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DB2190E0-FE5A-9C4A-A560-CABC934C3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316" y="214313"/>
            <a:ext cx="8405813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Profile Likelihood Ratio – Wilks theorem (2)</a:t>
            </a:r>
            <a:endParaRPr lang="en-GB" altLang="en-US" baseline="-250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F692AE-252D-8C4C-8200-D7B7B9A238DB}"/>
              </a:ext>
            </a:extLst>
          </p:cNvPr>
          <p:cNvSpPr txBox="1"/>
          <p:nvPr/>
        </p:nvSpPr>
        <p:spPr>
          <a:xfrm>
            <a:off x="451757" y="2484486"/>
            <a:ext cx="8240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recipe to get confidence regions/intervals for the parameters of interest at CL = 1 –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thus the same as before, simply use the profile likelihood: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DBA065-3DD1-B94F-B54F-9DCEE63DC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00" y="3684815"/>
            <a:ext cx="4953000" cy="838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2CD3BF-C648-904D-8B12-C331256D3BAA}"/>
              </a:ext>
            </a:extLst>
          </p:cNvPr>
          <p:cNvSpPr txBox="1"/>
          <p:nvPr/>
        </p:nvSpPr>
        <p:spPr>
          <a:xfrm>
            <a:off x="451757" y="1000853"/>
            <a:ext cx="8033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we have a large enough data sample to justify use of the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asymptotic chi-square pdf, then if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rejected, it is rejected for any values of the nuisance parameters.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9AB228-DEB2-4440-9A4C-D99C61AC0225}"/>
              </a:ext>
            </a:extLst>
          </p:cNvPr>
          <p:cNvSpPr txBox="1"/>
          <p:nvPr/>
        </p:nvSpPr>
        <p:spPr>
          <a:xfrm>
            <a:off x="440986" y="4670679"/>
            <a:ext cx="790847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the number of degrees of freedom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the chi-square quantile is equal to the number of parameters of interest.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the large-sample limit is not justified, then use e.g. Monte Carlo to get distribution of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l-GR" sz="2400" b="1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5230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77CE0-E3A4-71DE-FCD4-A168FB2AF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Date Placeholder 1">
            <a:extLst>
              <a:ext uri="{FF2B5EF4-FFF2-40B4-BE49-F238E27FC236}">
                <a16:creationId xmlns:a16="http://schemas.microsoft.com/office/drawing/2014/main" id="{C03C3775-8979-CB19-B93F-E944E70BD1E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5842" name="Footer Placeholder 2">
            <a:extLst>
              <a:ext uri="{FF2B5EF4-FFF2-40B4-BE49-F238E27FC236}">
                <a16:creationId xmlns:a16="http://schemas.microsoft.com/office/drawing/2014/main" id="{7CAF8E12-2C8B-8F03-7CFA-A6054D801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AF918085-9D1E-DB93-0530-EA2B9E26B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0E0800-1373-4448-B6EE-149A21DA5141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844" name="Rectangle 2">
            <a:extLst>
              <a:ext uri="{FF2B5EF4-FFF2-40B4-BE49-F238E27FC236}">
                <a16:creationId xmlns:a16="http://schemas.microsoft.com/office/drawing/2014/main" id="{4BFD8BCC-CBE2-86A0-4C53-4C0C829B4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6438" y="298450"/>
            <a:ext cx="472598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Prototype search analysis </a:t>
            </a:r>
            <a:endParaRPr lang="en-GB" altLang="en-US" i="1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845" name="Text Box 3">
            <a:extLst>
              <a:ext uri="{FF2B5EF4-FFF2-40B4-BE49-F238E27FC236}">
                <a16:creationId xmlns:a16="http://schemas.microsoft.com/office/drawing/2014/main" id="{17E49682-FB8C-4733-1B82-27D7C3A57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990600"/>
            <a:ext cx="7964488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Search for signal in a region of phase space; result is histogram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some variable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giving numbers: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Assume the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2400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Poisson distributed with expectation values</a:t>
            </a:r>
          </a:p>
        </p:txBody>
      </p:sp>
      <p:pic>
        <p:nvPicPr>
          <p:cNvPr id="35846" name="Picture 10">
            <a:extLst>
              <a:ext uri="{FF2B5EF4-FFF2-40B4-BE49-F238E27FC236}">
                <a16:creationId xmlns:a16="http://schemas.microsoft.com/office/drawing/2014/main" id="{8FE6A2E9-3A8A-54E5-54EB-D042D8710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188" y="3282950"/>
            <a:ext cx="2257425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7" name="TextBox 12">
            <a:extLst>
              <a:ext uri="{FF2B5EF4-FFF2-40B4-BE49-F238E27FC236}">
                <a16:creationId xmlns:a16="http://schemas.microsoft.com/office/drawing/2014/main" id="{7E4CF14B-D642-0820-3807-261A4EEE9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5630863"/>
            <a:ext cx="9191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signal</a:t>
            </a:r>
          </a:p>
        </p:txBody>
      </p:sp>
      <p:pic>
        <p:nvPicPr>
          <p:cNvPr id="35848" name="Picture 12">
            <a:extLst>
              <a:ext uri="{FF2B5EF4-FFF2-40B4-BE49-F238E27FC236}">
                <a16:creationId xmlns:a16="http://schemas.microsoft.com/office/drawing/2014/main" id="{7F018A14-2F38-825D-D298-6D2113796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25" y="4545013"/>
            <a:ext cx="374332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9" name="Picture 13">
            <a:extLst>
              <a:ext uri="{FF2B5EF4-FFF2-40B4-BE49-F238E27FC236}">
                <a16:creationId xmlns:a16="http://schemas.microsoft.com/office/drawing/2014/main" id="{59360934-A9A5-E86E-38E6-0A98ABF86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25" y="4586288"/>
            <a:ext cx="368617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0" name="TextBox 15">
            <a:extLst>
              <a:ext uri="{FF2B5EF4-FFF2-40B4-BE49-F238E27FC236}">
                <a16:creationId xmlns:a16="http://schemas.microsoft.com/office/drawing/2014/main" id="{4969AFA8-FC06-A3DC-0178-8D063A5B8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788" y="4138613"/>
            <a:ext cx="9773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</a:t>
            </a:r>
          </a:p>
        </p:txBody>
      </p:sp>
      <p:cxnSp>
        <p:nvCxnSpPr>
          <p:cNvPr id="35851" name="Straight Arrow Connector 17">
            <a:extLst>
              <a:ext uri="{FF2B5EF4-FFF2-40B4-BE49-F238E27FC236}">
                <a16:creationId xmlns:a16="http://schemas.microsoft.com/office/drawing/2014/main" id="{9064BC86-E1D4-FE85-2D1C-C8F7DF2FA828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1436688" y="5314950"/>
            <a:ext cx="519112" cy="436563"/>
          </a:xfrm>
          <a:prstGeom prst="straightConnector1">
            <a:avLst/>
          </a:prstGeom>
          <a:noFill/>
          <a:ln w="952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852" name="TextBox 19">
            <a:extLst>
              <a:ext uri="{FF2B5EF4-FFF2-40B4-BE49-F238E27FC236}">
                <a16:creationId xmlns:a16="http://schemas.microsoft.com/office/drawing/2014/main" id="{6672243F-36BB-7297-8809-35F53FC11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1400" y="5629275"/>
            <a:ext cx="16576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background</a:t>
            </a:r>
          </a:p>
        </p:txBody>
      </p:sp>
      <p:sp>
        <p:nvSpPr>
          <p:cNvPr id="35853" name="TextBox 21">
            <a:extLst>
              <a:ext uri="{FF2B5EF4-FFF2-40B4-BE49-F238E27FC236}">
                <a16:creationId xmlns:a16="http://schemas.microsoft.com/office/drawing/2014/main" id="{93C0643D-743B-7207-8018-BE33451C8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3450" y="3917950"/>
            <a:ext cx="26121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strength parameter</a:t>
            </a:r>
          </a:p>
        </p:txBody>
      </p:sp>
      <p:cxnSp>
        <p:nvCxnSpPr>
          <p:cNvPr id="35854" name="Straight Arrow Connector 22">
            <a:extLst>
              <a:ext uri="{FF2B5EF4-FFF2-40B4-BE49-F238E27FC236}">
                <a16:creationId xmlns:a16="http://schemas.microsoft.com/office/drawing/2014/main" id="{2B4381B1-AB06-8D52-58CD-E8E7A1A97986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4396582" y="3823494"/>
            <a:ext cx="366712" cy="209550"/>
          </a:xfrm>
          <a:prstGeom prst="straightConnector1">
            <a:avLst/>
          </a:prstGeom>
          <a:noFill/>
          <a:ln w="952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5855" name="Picture 2">
            <a:extLst>
              <a:ext uri="{FF2B5EF4-FFF2-40B4-BE49-F238E27FC236}">
                <a16:creationId xmlns:a16="http://schemas.microsoft.com/office/drawing/2014/main" id="{8A428242-DF05-D311-E6F1-5B16ADF17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052638"/>
            <a:ext cx="235267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856" name="Straight Arrow Connector 27">
            <a:extLst>
              <a:ext uri="{FF2B5EF4-FFF2-40B4-BE49-F238E27FC236}">
                <a16:creationId xmlns:a16="http://schemas.microsoft.com/office/drawing/2014/main" id="{B1C2F829-44EF-8C96-55A8-D7AD86A3E9EA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5472113" y="5373688"/>
            <a:ext cx="520700" cy="434975"/>
          </a:xfrm>
          <a:prstGeom prst="straightConnector1">
            <a:avLst/>
          </a:prstGeom>
          <a:noFill/>
          <a:ln w="952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389055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BCAC1-B922-87E7-FF8E-303092886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Date Placeholder 1">
            <a:extLst>
              <a:ext uri="{FF2B5EF4-FFF2-40B4-BE49-F238E27FC236}">
                <a16:creationId xmlns:a16="http://schemas.microsoft.com/office/drawing/2014/main" id="{E20A71DE-7A6A-2A35-DD8D-8E9C67E7FD7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6866" name="Footer Placeholder 2">
            <a:extLst>
              <a:ext uri="{FF2B5EF4-FFF2-40B4-BE49-F238E27FC236}">
                <a16:creationId xmlns:a16="http://schemas.microsoft.com/office/drawing/2014/main" id="{6230478A-3522-803B-7786-480541260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3BA7E55F-0A3B-88CA-4B52-3B6FFFC1C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2EB47C7-AC63-BF4D-B099-D6DECD4FEFC5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BCE618FC-BC2E-6E67-29BF-7411EC476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7838" y="338138"/>
            <a:ext cx="4725987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Prototype analysis (II)</a:t>
            </a:r>
            <a:endParaRPr lang="en-GB" altLang="en-US" i="1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869" name="Text Box 3">
            <a:extLst>
              <a:ext uri="{FF2B5EF4-FFF2-40B4-BE49-F238E27FC236}">
                <a16:creationId xmlns:a16="http://schemas.microsoft.com/office/drawing/2014/main" id="{196C449F-1546-9CDD-8D2F-76A5693EA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1006475"/>
            <a:ext cx="8164479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also have a subsidiary measurement that constrains some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the background and/or shape parameters: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Assume the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sz="2400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Poisson distributed with expectation values</a:t>
            </a:r>
          </a:p>
        </p:txBody>
      </p:sp>
      <p:sp>
        <p:nvSpPr>
          <p:cNvPr id="36870" name="TextBox 21">
            <a:extLst>
              <a:ext uri="{FF2B5EF4-FFF2-40B4-BE49-F238E27FC236}">
                <a16:creationId xmlns:a16="http://schemas.microsoft.com/office/drawing/2014/main" id="{DA832028-1008-161D-539F-501354EB2E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350" y="4086225"/>
            <a:ext cx="42105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nuisance parameters (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l-GR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,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tot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cxnSp>
        <p:nvCxnSpPr>
          <p:cNvPr id="36871" name="Straight Arrow Connector 22">
            <a:extLst>
              <a:ext uri="{FF2B5EF4-FFF2-40B4-BE49-F238E27FC236}">
                <a16:creationId xmlns:a16="http://schemas.microsoft.com/office/drawing/2014/main" id="{DFE57DE3-C4C8-C66E-4294-26B4C175D1DE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3810793" y="4012407"/>
            <a:ext cx="366713" cy="209550"/>
          </a:xfrm>
          <a:prstGeom prst="straightConnector1">
            <a:avLst/>
          </a:prstGeom>
          <a:noFill/>
          <a:ln w="952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6872" name="Picture 14">
            <a:extLst>
              <a:ext uri="{FF2B5EF4-FFF2-40B4-BE49-F238E27FC236}">
                <a16:creationId xmlns:a16="http://schemas.microsoft.com/office/drawing/2014/main" id="{DF13CE67-2168-2087-E3DD-3598AABF5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025" y="3467100"/>
            <a:ext cx="19716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TextBox 27">
            <a:extLst>
              <a:ext uri="{FF2B5EF4-FFF2-40B4-BE49-F238E27FC236}">
                <a16:creationId xmlns:a16="http://schemas.microsoft.com/office/drawing/2014/main" id="{5661482B-E698-076D-B0FD-967240D6B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388" y="4573588"/>
            <a:ext cx="29162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Likelihood function is</a:t>
            </a:r>
          </a:p>
        </p:txBody>
      </p:sp>
      <p:pic>
        <p:nvPicPr>
          <p:cNvPr id="36874" name="Picture 15">
            <a:extLst>
              <a:ext uri="{FF2B5EF4-FFF2-40B4-BE49-F238E27FC236}">
                <a16:creationId xmlns:a16="http://schemas.microsoft.com/office/drawing/2014/main" id="{534BF213-E7E8-09FB-934B-9C16C99F0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0" y="2060575"/>
            <a:ext cx="26860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5" name="Picture 16">
            <a:extLst>
              <a:ext uri="{FF2B5EF4-FFF2-40B4-BE49-F238E27FC236}">
                <a16:creationId xmlns:a16="http://schemas.microsoft.com/office/drawing/2014/main" id="{BE2D2376-ADAA-CD75-7458-68FA8F326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588" y="5216525"/>
            <a:ext cx="70199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3327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4B0E4-AADE-C168-DD0B-797FDE16C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Date Placeholder 1">
            <a:extLst>
              <a:ext uri="{FF2B5EF4-FFF2-40B4-BE49-F238E27FC236}">
                <a16:creationId xmlns:a16="http://schemas.microsoft.com/office/drawing/2014/main" id="{8B8468EB-1B09-8104-7CD9-E3BCF58092E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7890" name="Footer Placeholder 2">
            <a:extLst>
              <a:ext uri="{FF2B5EF4-FFF2-40B4-BE49-F238E27FC236}">
                <a16:creationId xmlns:a16="http://schemas.microsoft.com/office/drawing/2014/main" id="{F8EF99BD-6DC3-CB57-135E-B896282F9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3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AAEA8DF4-6EAE-E148-6A33-7AE788C9D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ADE3CB4-7B40-4943-9372-953644EDD80C}" type="slidenum">
              <a:rPr lang="en-GB" altLang="en-US" sz="140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892" name="Rectangle 2">
            <a:extLst>
              <a:ext uri="{FF2B5EF4-FFF2-40B4-BE49-F238E27FC236}">
                <a16:creationId xmlns:a16="http://schemas.microsoft.com/office/drawing/2014/main" id="{E343178E-06CE-C4C9-A8FE-2369F1562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9300" y="392113"/>
            <a:ext cx="4725988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profile likelihood ratio</a:t>
            </a:r>
            <a:endParaRPr lang="en-GB" altLang="en-US" i="1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893" name="Text Box 3">
            <a:extLst>
              <a:ext uri="{FF2B5EF4-FFF2-40B4-BE49-F238E27FC236}">
                <a16:creationId xmlns:a16="http://schemas.microsoft.com/office/drawing/2014/main" id="{DC7A3D7A-4CE3-2A82-EE4A-2E91EDBD5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1079500"/>
            <a:ext cx="6627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 significance test on the profile likelihood ratio:</a:t>
            </a:r>
          </a:p>
        </p:txBody>
      </p:sp>
      <p:pic>
        <p:nvPicPr>
          <p:cNvPr id="37894" name="Picture 7">
            <a:extLst>
              <a:ext uri="{FF2B5EF4-FFF2-40B4-BE49-F238E27FC236}">
                <a16:creationId xmlns:a16="http://schemas.microsoft.com/office/drawing/2014/main" id="{59784E99-6BDD-C08D-83F8-E8F79C8B5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2424113"/>
            <a:ext cx="22193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7895" name="Straight Arrow Connector 7">
            <a:extLst>
              <a:ext uri="{FF2B5EF4-FFF2-40B4-BE49-F238E27FC236}">
                <a16:creationId xmlns:a16="http://schemas.microsoft.com/office/drawing/2014/main" id="{8C9697FA-72BB-6F84-03E5-6981C9526F04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V="1">
            <a:off x="4362450" y="2076450"/>
            <a:ext cx="609600" cy="342900"/>
          </a:xfrm>
          <a:prstGeom prst="straightConnector1">
            <a:avLst/>
          </a:prstGeom>
          <a:noFill/>
          <a:ln w="952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896" name="TextBox 12">
            <a:extLst>
              <a:ext uri="{FF2B5EF4-FFF2-40B4-BE49-F238E27FC236}">
                <a16:creationId xmlns:a16="http://schemas.microsoft.com/office/drawing/2014/main" id="{FD606D82-38E1-2464-446F-441FBBC70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0" y="1809750"/>
            <a:ext cx="21496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maximizes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specified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endParaRPr lang="en-US" altLang="en-US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cxnSp>
        <p:nvCxnSpPr>
          <p:cNvPr id="37897" name="Straight Arrow Connector 13">
            <a:extLst>
              <a:ext uri="{FF2B5EF4-FFF2-40B4-BE49-F238E27FC236}">
                <a16:creationId xmlns:a16="http://schemas.microsoft.com/office/drawing/2014/main" id="{3273C9DC-784A-C31A-F057-6352E0F6F01E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3867150" y="3467100"/>
            <a:ext cx="800100" cy="323850"/>
          </a:xfrm>
          <a:prstGeom prst="straightConnector1">
            <a:avLst/>
          </a:prstGeom>
          <a:noFill/>
          <a:ln w="952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898" name="TextBox 14">
            <a:extLst>
              <a:ext uri="{FF2B5EF4-FFF2-40B4-BE49-F238E27FC236}">
                <a16:creationId xmlns:a16="http://schemas.microsoft.com/office/drawing/2014/main" id="{457DB302-99E9-920E-710F-D56145275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1550" y="3524250"/>
            <a:ext cx="16031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maximize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</a:p>
        </p:txBody>
      </p:sp>
      <p:cxnSp>
        <p:nvCxnSpPr>
          <p:cNvPr id="37899" name="Straight Arrow Connector 17">
            <a:extLst>
              <a:ext uri="{FF2B5EF4-FFF2-40B4-BE49-F238E27FC236}">
                <a16:creationId xmlns:a16="http://schemas.microsoft.com/office/drawing/2014/main" id="{D47339B1-E82F-6CCB-2B69-199BC00DAB31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>
            <a:off x="4210050" y="3448050"/>
            <a:ext cx="457200" cy="342900"/>
          </a:xfrm>
          <a:prstGeom prst="straightConnector1">
            <a:avLst/>
          </a:prstGeom>
          <a:noFill/>
          <a:ln w="952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900" name="TextBox 21">
            <a:extLst>
              <a:ext uri="{FF2B5EF4-FFF2-40B4-BE49-F238E27FC236}">
                <a16:creationId xmlns:a16="http://schemas.microsoft.com/office/drawing/2014/main" id="{7C6266CF-6EF1-48F3-7AC6-CEEF7590A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4035425"/>
            <a:ext cx="819785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 critical region of test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the region of data space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gives the lowest values of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λ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μ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Important advantage of profile LR is that its distribution becomes independent of nuisance parameters in large sample limit.</a:t>
            </a:r>
          </a:p>
        </p:txBody>
      </p:sp>
    </p:spTree>
    <p:extLst>
      <p:ext uri="{BB962C8B-B14F-4D97-AF65-F5344CB8AC3E}">
        <p14:creationId xmlns:p14="http://schemas.microsoft.com/office/powerpoint/2010/main" val="26444326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(x_i, y_i, \sigma_i) \;, i = 1, \ldots, n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26"/>
  <p:tag name="PICTUREFILESIZE" val="1424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chi^2(\theta_0, \theta_1) = - 2 \ln L(\theta_0, \theta_1) + \mbox{const} = &#13;&#10;\sum_{i=1}^n \frac{(y_i - \mu(x_i; \theta_0, \theta_1))^2}{\sigma_i^2 } &#13;&#10;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600"/>
  <p:tag name="PICTUREFILESIZE" val="5773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hat{\theta}_0, \; \hat{\theta}_1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55"/>
  <p:tag name="PICTUREFILESIZE" val="584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chi^2 = \chi^2_{\rm min} + 1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51"/>
  <p:tag name="PICTUREFILESIZE" val="1063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hat{\theta}_0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31"/>
  <p:tag name="PICTUREFILESIZE" val="375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p(\theta | x) = \frac{L(x|\theta) \pi(\theta)}{&#13;&#10;\int L(x|\theta') \pi(\theta') \, d \theta' }&#13;&#10;\propto L(x|\theta) \pi(\theta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383"/>
  <p:tag name="PICTUREFILESIZE" val="4796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p(\theta_0, \theta_1 | \vec{y} ) \propto&#13;&#10;\prod_{i=1}^n \frac{1}{\sqrt{2 \pi} \sigma_i }&#13;&#10;e^{-(y_i - \mu(x_i; \theta_0, \theta_1))^2 / 2 \sigma_i^2 }&#13;&#10;\; \pi_0 \; &#13;&#10;\frac{1}{\sqrt{2 \pi} \sigma_{t_1} }&#13;&#10;e^{-(\theta_1 - t_1)^2 / 2 \sigma_{t_1}^2 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674"/>
  <p:tag name="PICTUREFILESIZE" val="6937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p(\theta_0 | x ) = \int p(\theta_0, \theta_1 | x ) \, d \theta_1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264"/>
  <p:tag name="PICTUREFILESIZE" val="2728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vec{\theta}_0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9"/>
  <p:tag name="PICTUREFILESIZE" val="324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u \sim \mbox{Uniform}[0,1]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67"/>
  <p:tag name="PICTUREFILESIZE" val="1412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vec{\theta} \sim q (\vec{\theta} ; \vec{\theta}_0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07"/>
  <p:tag name="PICTUREFILESIZE" val="1080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mu(x; \theta_0, \theta_1) = \theta_0 + \theta_1 x \;,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29"/>
  <p:tag name="PICTUREFILESIZE" val="1713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alpha = \mbox{min} \left[ &#13;&#10;1, \; \frac{p(\vec{\theta}) q(\vec{\theta}_0; \vec{\theta}) }&#13;&#10;{p(\vec{\theta}_0) q(\vec{\theta}; \vec{\theta}_0) }&#13;&#10;\right]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252"/>
  <p:tag name="PICTUREFILESIZE" val="4093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u \le \alpha, \;\; \vec{\theta}_1 = \vec{\theta} \;,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47"/>
  <p:tag name="PICTUREFILESIZE" val="1016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vec{\theta}_1 = \vec{\theta}_0 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71"/>
  <p:tag name="PICTUREFILESIZE" val="632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alpha = \mbox{min} \left[ &#13;&#10;1, \; \frac{p(\vec{\theta}) }&#13;&#10;{p(\vec{\theta}_0) }&#13;&#10;\right]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82"/>
  <p:tag name="PICTUREFILESIZE" val="2672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theta_1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9"/>
  <p:tag name="PICTUREFILESIZE" val="245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theta_1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9"/>
  <p:tag name="PICTUREFILESIZE" val="245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theta_0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9"/>
  <p:tag name="PICTUREFILESIZE" val="285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theta_0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19"/>
  <p:tag name="PICTUREFILESIZE" val="285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pi_1(\theta_1) = \frac{1}{\tau} e^{-\theta_1/\tau} \;, \quad&#13;&#10;  \theta_1 \ge 0 \;, \quad \tau = 0.1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393"/>
  <p:tag name="PICTUREFILESIZE" val="2633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chi^2(\theta_0, \theta_1) = - 2 \ln L(\theta_0, \theta_1) + \mbox{const} = &#13;&#10;\sum_{i=1}^n \frac{(y_i - \mu(x_i; \theta_0, \theta_1))^2}{\sigma_i^2 } &#13;&#10;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600"/>
  <p:tag name="PICTUREFILESIZE" val="5773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L(\theta_0, \theta_1) = \prod_{i=1}^n \frac{1}{\sqrt{2 \pi} \sigma_i}&#13;&#10;\exp \left[ - {\small \frac{1}{2}} &#13;&#10;\frac{(y_i - \mu(x_i; \theta_0, \theta_1))^2}{\sigma_i^2 } &#13;&#10;\right] \;,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506"/>
  <p:tag name="PICTUREFILESIZE" val="5745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chi^2(\theta_0) = - 2 \ln L(\theta_0) + \mbox{const} = &#13;&#10;\sum_{i=1}^n \frac{(y_i - \mu(x_i; \theta_0, \theta_1))^2}{\sigma_i^2 } &#13;&#10;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540"/>
  <p:tag name="PICTUREFILESIZE" val="5313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L(\theta_0) = \prod_{i=1}^n \frac{1}{\sqrt{2 \pi} \sigma_i}&#13;&#10;\exp \left[ - {\small \frac{1}{2}} &#13;&#10;\frac{(y_i - \mu(x_i; \theta_0, \theta_1))^2}{\sigma_i^2 } &#13;&#10;\right]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475"/>
  <p:tag name="PICTUREFILESIZE" val="5467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chi^2_{\rm min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43"/>
  <p:tag name="PICTUREFILESIZE" val="564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sigma_{\hat{\theta}_0}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39"/>
  <p:tag name="PICTUREFILESIZE" val="412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hat{\theta}_0 \;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31"/>
  <p:tag name="PICTUREFILESIZE" val="375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400" dirty="0" smtClean="0">
            <a:solidFill>
              <a:srgbClr val="0070C0"/>
            </a:solidFill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30265</TotalTime>
  <Words>3962</Words>
  <Application>Microsoft Macintosh PowerPoint</Application>
  <PresentationFormat>On-screen Show (4:3)</PresentationFormat>
  <Paragraphs>496</Paragraphs>
  <Slides>47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ＭＳ Ｐゴシック</vt:lpstr>
      <vt:lpstr>Arial</vt:lpstr>
      <vt:lpstr>Calibri</vt:lpstr>
      <vt:lpstr>Courier New</vt:lpstr>
      <vt:lpstr>Symbol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Cowan, G</dc:creator>
  <cp:lastModifiedBy>Cowan, G</cp:lastModifiedBy>
  <cp:revision>736</cp:revision>
  <dcterms:created xsi:type="dcterms:W3CDTF">2020-05-18T17:44:39Z</dcterms:created>
  <dcterms:modified xsi:type="dcterms:W3CDTF">2026-09-07T14:42:40Z</dcterms:modified>
</cp:coreProperties>
</file>