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547" r:id="rId2"/>
    <p:sldId id="1577" r:id="rId3"/>
    <p:sldId id="1623" r:id="rId4"/>
    <p:sldId id="1457" r:id="rId5"/>
    <p:sldId id="1539" r:id="rId6"/>
    <p:sldId id="1631" r:id="rId7"/>
    <p:sldId id="1632" r:id="rId8"/>
    <p:sldId id="1633" r:id="rId9"/>
    <p:sldId id="1634" r:id="rId10"/>
    <p:sldId id="1531" r:id="rId11"/>
    <p:sldId id="1636" r:id="rId12"/>
    <p:sldId id="1637" r:id="rId13"/>
    <p:sldId id="1638" r:id="rId14"/>
    <p:sldId id="1624" r:id="rId15"/>
    <p:sldId id="1625" r:id="rId16"/>
    <p:sldId id="1595" r:id="rId17"/>
    <p:sldId id="1596" r:id="rId18"/>
    <p:sldId id="1548" r:id="rId19"/>
    <p:sldId id="1598" r:id="rId20"/>
    <p:sldId id="1599" r:id="rId21"/>
    <p:sldId id="1600" r:id="rId22"/>
    <p:sldId id="1626" r:id="rId23"/>
    <p:sldId id="1627" r:id="rId24"/>
    <p:sldId id="1639" r:id="rId25"/>
    <p:sldId id="1640" r:id="rId26"/>
    <p:sldId id="1641" r:id="rId27"/>
    <p:sldId id="1601" r:id="rId28"/>
    <p:sldId id="1602" r:id="rId29"/>
    <p:sldId id="1603" r:id="rId30"/>
    <p:sldId id="1635" r:id="rId31"/>
    <p:sldId id="1606" r:id="rId32"/>
    <p:sldId id="1586" r:id="rId33"/>
    <p:sldId id="1642" r:id="rId34"/>
    <p:sldId id="1643" r:id="rId35"/>
    <p:sldId id="1648" r:id="rId36"/>
    <p:sldId id="1644" r:id="rId37"/>
    <p:sldId id="1649" r:id="rId38"/>
    <p:sldId id="1645" r:id="rId39"/>
    <p:sldId id="1611" r:id="rId40"/>
    <p:sldId id="1593" r:id="rId41"/>
    <p:sldId id="1458" r:id="rId42"/>
    <p:sldId id="1629" r:id="rId43"/>
    <p:sldId id="1485" r:id="rId44"/>
    <p:sldId id="1630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Tutorial material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Tutorial material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29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618" y="301420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6" y="336980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01236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Material for Tutorials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612B-3325-27DB-CD97-B9CA7A4E08D9}"/>
              </a:ext>
            </a:extLst>
          </p:cNvPr>
          <p:cNvSpPr txBox="1"/>
          <p:nvPr/>
        </p:nvSpPr>
        <p:spPr>
          <a:xfrm>
            <a:off x="237783" y="5896891"/>
            <a:ext cx="873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[With thanks to Hans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Dembinski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Greg Ashton, Asher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Kaboth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and Enzo Canonero.]</a:t>
            </a:r>
          </a:p>
        </p:txBody>
      </p:sp>
    </p:spTree>
    <p:extLst>
      <p:ext uri="{BB962C8B-B14F-4D97-AF65-F5344CB8AC3E}">
        <p14:creationId xmlns:p14="http://schemas.microsoft.com/office/powerpoint/2010/main" val="32388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0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641F6-56EA-79B9-75ED-196E0C9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" y="1861591"/>
            <a:ext cx="7772400" cy="3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1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92E88-3941-1B78-1EF3-75ACBB4B9FFD}"/>
              </a:ext>
            </a:extLst>
          </p:cNvPr>
          <p:cNvGrpSpPr/>
          <p:nvPr/>
        </p:nvGrpSpPr>
        <p:grpSpPr>
          <a:xfrm>
            <a:off x="380999" y="1810236"/>
            <a:ext cx="7794172" cy="2702678"/>
            <a:chOff x="380999" y="1037350"/>
            <a:chExt cx="7794172" cy="27026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C3751-C97E-5E1C-F7FB-0214F05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746365"/>
              <a:ext cx="7772400" cy="19936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C9CE33-0985-BE5D-AD2E-B1F31971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1" y="1037350"/>
              <a:ext cx="7772400" cy="60311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FA2DC7-F0E2-8FB3-8176-563C45A0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4704759"/>
            <a:ext cx="7772400" cy="1628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DFBFB-D7DB-3F1D-3BBE-6DDB9EAF8522}"/>
              </a:ext>
            </a:extLst>
          </p:cNvPr>
          <p:cNvSpPr txBox="1"/>
          <p:nvPr/>
        </p:nvSpPr>
        <p:spPr>
          <a:xfrm>
            <a:off x="544286" y="1066800"/>
            <a:ext cx="648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1b,c)  show standard deviation of estimator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1/√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4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d,e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5D2-3B95-466D-C1B6-F199833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" y="1468718"/>
            <a:ext cx="8132736" cy="49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8CB75-C1B4-FE7D-D1B9-ECD964FCE5BC}"/>
              </a:ext>
            </a:extLst>
          </p:cNvPr>
          <p:cNvSpPr txBox="1"/>
          <p:nvPr/>
        </p:nvSpPr>
        <p:spPr>
          <a:xfrm>
            <a:off x="468086" y="914400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1d,e)  Investigate effect of nuisance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7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809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942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3975-F478-700A-17BE-C63FF3D2F2A8}"/>
              </a:ext>
            </a:extLst>
          </p:cNvPr>
          <p:cNvSpPr txBox="1"/>
          <p:nvPr/>
        </p:nvSpPr>
        <p:spPr>
          <a:xfrm>
            <a:off x="1000358" y="1219198"/>
            <a:ext cx="73165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			Maximum Likelihood fitting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Confidence regions from log-likelihood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Markov Chain Monte Carlo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3:		  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 (extra):	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B5B78-49BD-3DB2-B669-634EEBBE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1840999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AD7C9-9188-DC19-FB78-A6F3C594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7" y="1579563"/>
            <a:ext cx="5760000" cy="43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6F62F-2BBA-2804-5A9F-8E147564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00175"/>
            <a:ext cx="6240000" cy="46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75571" y="946226"/>
            <a:ext cx="8436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involve some paper-and-pencil calculations and running/modifying python programs.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python on your own computer, you will need to install the package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(should just work with “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pip install 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”). See: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pypi.org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/project/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2534439" y="219528"/>
            <a:ext cx="347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Materials</a:t>
            </a:r>
          </a:p>
        </p:txBody>
      </p:sp>
    </p:spTree>
    <p:extLst>
      <p:ext uri="{BB962C8B-B14F-4D97-AF65-F5344CB8AC3E}">
        <p14:creationId xmlns:p14="http://schemas.microsoft.com/office/powerpoint/2010/main" val="3745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58FFF-343B-085A-71EB-E24987F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8380"/>
            <a:ext cx="432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409926" y="64219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Tutorial 3:  Hypothesis Tests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8250B8-E0E3-D311-2569-C254AB01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5338"/>
            <a:ext cx="8867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hyp_test_exercise.pdf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hypTest.py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search for a signal like Dark Matter by counting events, and signal/background events are characterized by a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8C295B-71F0-F47F-A72A-A82EA2A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4634592"/>
            <a:ext cx="3938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first step, test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hypothesis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event: 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background hypothesis.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36ECA6-B3BE-A2D8-B7A0-737AF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1880"/>
            <a:ext cx="327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619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253887" y="1060966"/>
            <a:ext cx="86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Find boundary of critical region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event is background.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9F32-15C2-4D04-00A0-AE85D97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1657976"/>
            <a:ext cx="7772400" cy="1256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C6E0D-9059-E471-9504-1F56BCD507F6}"/>
              </a:ext>
            </a:extLst>
          </p:cNvPr>
          <p:cNvSpPr txBox="1"/>
          <p:nvPr/>
        </p:nvSpPr>
        <p:spPr>
          <a:xfrm>
            <a:off x="348343" y="327848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Find power of the test with respect to event being signal.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F57E-25C0-E574-28CA-56AEC8F9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896730"/>
            <a:ext cx="7772400" cy="1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 an experiment,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as s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expected numbers of signal, background.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66103-10E8-13C5-F0F1-AE78474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074778"/>
            <a:ext cx="7772400" cy="19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70115" y="892629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Find signal 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DB9D-318A-5357-87E8-172EE5F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457002"/>
            <a:ext cx="7772400" cy="2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7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33A5-8D51-AB5B-CB39-304FF174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964063"/>
            <a:ext cx="7772400" cy="3808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3302-D0B9-E865-0D57-239354FFD1AB}"/>
              </a:ext>
            </a:extLst>
          </p:cNvPr>
          <p:cNvSpPr txBox="1"/>
          <p:nvPr/>
        </p:nvSpPr>
        <p:spPr>
          <a:xfrm>
            <a:off x="249611" y="951654"/>
            <a:ext cx="838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are found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hypthesis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C454B-6E86-3F90-8D10-D6EC78D13F42}"/>
              </a:ext>
            </a:extLst>
          </p:cNvPr>
          <p:cNvSpPr txBox="1"/>
          <p:nvPr/>
        </p:nvSpPr>
        <p:spPr>
          <a:xfrm>
            <a:off x="398916" y="5892669"/>
            <a:ext cx="467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corresponding significance: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2985E-58CB-1C23-C4A2-74CAFD7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18" y="5850452"/>
            <a:ext cx="189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0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55913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  Find the expected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maximizes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2EC2B-E944-A3CD-7560-E5BA139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2139800"/>
            <a:ext cx="7772400" cy="24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643239" y="187091"/>
            <a:ext cx="58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48343" y="936172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1g)  Using the Monte Carlo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investigate the test of s=0 by using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each event (no cut).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D47F0-893A-807D-FCEB-507AEF3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37855"/>
            <a:ext cx="7772400" cy="128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3927B-C030-3DDF-EA30-F0C00F8E4A7F}"/>
              </a:ext>
            </a:extLst>
          </p:cNvPr>
          <p:cNvSpPr txBox="1"/>
          <p:nvPr/>
        </p:nvSpPr>
        <p:spPr>
          <a:xfrm>
            <a:off x="348343" y="3269591"/>
            <a:ext cx="443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likelihood-ratio test statistic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3BA5-E0C3-0D35-7D24-1C854777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977960"/>
            <a:ext cx="31877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54F7D-6F39-C165-DB5A-80B76B986367}"/>
              </a:ext>
            </a:extLst>
          </p:cNvPr>
          <p:cNvSpPr txBox="1"/>
          <p:nvPr/>
        </p:nvSpPr>
        <p:spPr>
          <a:xfrm>
            <a:off x="6624320" y="3977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no cut)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1FFE6-D162-CB1B-DEEF-FA62BBA9D18F}"/>
              </a:ext>
            </a:extLst>
          </p:cNvPr>
          <p:cNvSpPr txBox="1"/>
          <p:nvPr/>
        </p:nvSpPr>
        <p:spPr>
          <a:xfrm>
            <a:off x="435426" y="5192485"/>
            <a:ext cx="8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if possible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experiments and find the median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6FE92-47BB-797B-9497-3A89B90896C4}"/>
              </a:ext>
            </a:extLst>
          </p:cNvPr>
          <p:cNvSpPr txBox="1"/>
          <p:nvPr/>
        </p:nvSpPr>
        <p:spPr>
          <a:xfrm>
            <a:off x="7076049" y="279423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challenging</a:t>
            </a:r>
          </a:p>
        </p:txBody>
      </p:sp>
    </p:spTree>
    <p:extLst>
      <p:ext uri="{BB962C8B-B14F-4D97-AF65-F5344CB8AC3E}">
        <p14:creationId xmlns:p14="http://schemas.microsoft.com/office/powerpoint/2010/main" val="1948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60824-C4B2-FDD3-D143-089816F7A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795453-0567-7159-D774-2ADB15BC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8D021DE-4F9F-0F94-6693-EC00A95D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B628-D03F-524E-D09B-1A45A724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4014-074E-9A4B-937E-B6CB7496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87463C7-296B-0E96-89DF-A48FE7C44EE3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B2D5F-0B04-2C83-41A1-5CD3F31E7B0D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98D17-B199-9EC5-CDAC-F75DF4A4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96E098-0247-1AC3-8D4C-78E11E3DDF15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401B6-CC15-FD31-607D-49D0FAF2A780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C8B142-9EC2-F237-702F-6E3925742BAD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079D1A-82C4-8D59-453F-1B2B913FFE1A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952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86458" y="1109511"/>
            <a:ext cx="84364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this tutorial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/~cowan/stat/exercises/fitting/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478525" y="241300"/>
            <a:ext cx="618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 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88842" y="1961031"/>
            <a:ext cx="314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code to: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-value of b,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significance,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2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program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539646" y="3960361"/>
            <a:ext cx="8608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32497</TotalTime>
  <Words>4117</Words>
  <Application>Microsoft Macintosh PowerPoint</Application>
  <PresentationFormat>On-screen Show (4:3)</PresentationFormat>
  <Paragraphs>465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824</cp:revision>
  <dcterms:created xsi:type="dcterms:W3CDTF">2020-05-18T17:44:39Z</dcterms:created>
  <dcterms:modified xsi:type="dcterms:W3CDTF">2025-02-24T16:18:43Z</dcterms:modified>
</cp:coreProperties>
</file>