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7" r:id="rId2"/>
    <p:sldId id="1460" r:id="rId3"/>
    <p:sldId id="1461" r:id="rId4"/>
    <p:sldId id="1462" r:id="rId5"/>
    <p:sldId id="1487" r:id="rId6"/>
    <p:sldId id="1489" r:id="rId7"/>
    <p:sldId id="1490" r:id="rId8"/>
    <p:sldId id="1491" r:id="rId9"/>
    <p:sldId id="1503" r:id="rId10"/>
    <p:sldId id="1493" r:id="rId11"/>
    <p:sldId id="1494" r:id="rId12"/>
    <p:sldId id="1495" r:id="rId13"/>
    <p:sldId id="1496" r:id="rId14"/>
    <p:sldId id="1497" r:id="rId15"/>
    <p:sldId id="1498" r:id="rId16"/>
    <p:sldId id="1499" r:id="rId17"/>
    <p:sldId id="1500" r:id="rId18"/>
    <p:sldId id="1528" r:id="rId19"/>
    <p:sldId id="1502" r:id="rId20"/>
    <p:sldId id="1488" r:id="rId21"/>
    <p:sldId id="1463" r:id="rId22"/>
    <p:sldId id="1464" r:id="rId23"/>
    <p:sldId id="1465" r:id="rId24"/>
    <p:sldId id="1466" r:id="rId25"/>
    <p:sldId id="1467" r:id="rId26"/>
    <p:sldId id="1468" r:id="rId27"/>
    <p:sldId id="1469" r:id="rId28"/>
    <p:sldId id="1470" r:id="rId29"/>
    <p:sldId id="1484" r:id="rId30"/>
    <p:sldId id="1485" r:id="rId31"/>
    <p:sldId id="1486" r:id="rId32"/>
    <p:sldId id="1471" r:id="rId33"/>
    <p:sldId id="1472" r:id="rId34"/>
    <p:sldId id="1473" r:id="rId35"/>
    <p:sldId id="1474" r:id="rId36"/>
    <p:sldId id="1475" r:id="rId37"/>
    <p:sldId id="1476" r:id="rId38"/>
    <p:sldId id="1477" r:id="rId39"/>
    <p:sldId id="1478" r:id="rId40"/>
    <p:sldId id="1479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5/6/26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5/6/26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549BF-B062-CB42-8684-FA34A4C9B1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Exam Revision Session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Exam Revision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2025/26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Exam Revision Session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3FF8F6-D49A-BD55-3D7D-8F420922B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609" y="3611301"/>
            <a:ext cx="3424427" cy="3065603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119133" y="99353"/>
            <a:ext cx="49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The Monte Carlo method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DE43D-9C4A-5938-8A51-BB9A26221A6E}"/>
              </a:ext>
            </a:extLst>
          </p:cNvPr>
          <p:cNvSpPr txBox="1"/>
          <p:nvPr/>
        </p:nvSpPr>
        <p:spPr>
          <a:xfrm>
            <a:off x="405114" y="1030146"/>
            <a:ext cx="634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number generator to produce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U[0,1]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ABE01-4EF8-39DC-B9BC-D3321C2E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17" y="555584"/>
            <a:ext cx="1696570" cy="1814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B90351-AB49-8106-DAF1-A39A882E1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925" y="1614668"/>
            <a:ext cx="15494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B21A0C-D4E2-BD86-2B53-D57D72892E5D}"/>
              </a:ext>
            </a:extLst>
          </p:cNvPr>
          <p:cNvSpPr txBox="1"/>
          <p:nvPr/>
        </p:nvSpPr>
        <p:spPr>
          <a:xfrm>
            <a:off x="335665" y="2361235"/>
            <a:ext cx="6592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 sequence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E1B53E-4E30-9A79-B201-FF8415BA455E}"/>
              </a:ext>
            </a:extLst>
          </p:cNvPr>
          <p:cNvSpPr txBox="1"/>
          <p:nvPr/>
        </p:nvSpPr>
        <p:spPr>
          <a:xfrm>
            <a:off x="300941" y="2893672"/>
            <a:ext cx="479195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method:  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cumulative distribution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Set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8976A-4C3F-E87F-BA10-111CCAD9A3EF}"/>
              </a:ext>
            </a:extLst>
          </p:cNvPr>
          <p:cNvSpPr txBox="1"/>
          <p:nvPr/>
        </p:nvSpPr>
        <p:spPr>
          <a:xfrm>
            <a:off x="277792" y="4560425"/>
            <a:ext cx="54632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Acceptance-rejection method: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Generate points uniform under 	enclosing curve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Accept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if point is below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201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1534888" y="108861"/>
            <a:ext cx="6758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Hypothesis tests:  general concepts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50029" y="40930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BDBCA-9F3B-41EF-0522-A28ABA04AF43}"/>
              </a:ext>
            </a:extLst>
          </p:cNvPr>
          <p:cNvSpPr txBox="1"/>
          <p:nvPr/>
        </p:nvSpPr>
        <p:spPr>
          <a:xfrm>
            <a:off x="544010" y="914400"/>
            <a:ext cx="610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test of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specifying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A8D94-CFAC-7282-BD28-728801B8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45" y="1569502"/>
            <a:ext cx="2345642" cy="509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6D1E27-98A0-4D25-E3E2-4438E24E8868}"/>
              </a:ext>
            </a:extLst>
          </p:cNvPr>
          <p:cNvSpPr txBox="1"/>
          <p:nvPr/>
        </p:nvSpPr>
        <p:spPr>
          <a:xfrm>
            <a:off x="4525702" y="1585732"/>
            <a:ext cx="414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size of test (small, e.g., 0.05)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A5E7F-A69F-980D-AE83-C8E9F097511A}"/>
              </a:ext>
            </a:extLst>
          </p:cNvPr>
          <p:cNvSpPr txBox="1"/>
          <p:nvPr/>
        </p:nvSpPr>
        <p:spPr>
          <a:xfrm>
            <a:off x="474562" y="2233914"/>
            <a:ext cx="421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observe data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reject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5C47B-FDB1-1E96-8F4C-DB296389B0AE}"/>
              </a:ext>
            </a:extLst>
          </p:cNvPr>
          <p:cNvSpPr txBox="1"/>
          <p:nvPr/>
        </p:nvSpPr>
        <p:spPr>
          <a:xfrm>
            <a:off x="462987" y="2997843"/>
            <a:ext cx="835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critical region to maximize power with respect to relevant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371C42-8061-62DD-2C44-570EA267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83" y="3758235"/>
            <a:ext cx="2743200" cy="40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4653EA-DBC2-3674-434E-EC7941DFE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835" y="4276442"/>
            <a:ext cx="6134582" cy="20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B0F1C1-396C-70B0-40DC-07078DC95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611" y="3530278"/>
            <a:ext cx="3514621" cy="3078866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1458688" y="130632"/>
            <a:ext cx="688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Test statistics, multivariate methods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50029" y="40930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71F2D-9628-F748-AA45-0B7656C8818C}"/>
              </a:ext>
            </a:extLst>
          </p:cNvPr>
          <p:cNvSpPr txBox="1"/>
          <p:nvPr/>
        </p:nvSpPr>
        <p:spPr>
          <a:xfrm>
            <a:off x="381965" y="1666755"/>
            <a:ext cx="671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-Pearson:  optimal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FC550-5A7C-F8A6-F581-0FBA5907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033" y="1427432"/>
            <a:ext cx="2290019" cy="955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A95-746E-5F15-50EE-BCB32056157D}"/>
              </a:ext>
            </a:extLst>
          </p:cNvPr>
          <p:cNvSpPr txBox="1"/>
          <p:nvPr/>
        </p:nvSpPr>
        <p:spPr>
          <a:xfrm>
            <a:off x="300941" y="925975"/>
            <a:ext cx="692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boundary of critical region by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0A712-0FB6-26BF-8FAD-F1A0622394DF}"/>
              </a:ext>
            </a:extLst>
          </p:cNvPr>
          <p:cNvSpPr txBox="1"/>
          <p:nvPr/>
        </p:nvSpPr>
        <p:spPr>
          <a:xfrm>
            <a:off x="393539" y="2511707"/>
            <a:ext cx="809356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often cannot compute likelihood ratio, need to use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multivariate methods (Machine Learning), adjust parameters of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 using training data.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Linear discriminant (Fisher)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Neural networks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Naive Bayes, KDE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Boosted Decision Trees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Issues:  overtraining</a:t>
            </a:r>
          </a:p>
        </p:txBody>
      </p:sp>
    </p:spTree>
    <p:extLst>
      <p:ext uri="{BB962C8B-B14F-4D97-AF65-F5344CB8AC3E}">
        <p14:creationId xmlns:p14="http://schemas.microsoft.com/office/powerpoint/2010/main" val="31373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362202" y="76204"/>
            <a:ext cx="4083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Goodness-of-fit tests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84753" y="38615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34CC62-E049-0D5D-CED0-B7A14E1F4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061" y="625032"/>
            <a:ext cx="4624803" cy="2947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7B8E59-2FDB-BF10-CBFF-AF5614ADF318}"/>
              </a:ext>
            </a:extLst>
          </p:cNvPr>
          <p:cNvSpPr txBox="1"/>
          <p:nvPr/>
        </p:nvSpPr>
        <p:spPr>
          <a:xfrm>
            <a:off x="590308" y="937550"/>
            <a:ext cx="3298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 compatibility between observation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predictions of hypothesis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083CE-CCF5-4BDF-B9F6-8D8E4C52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7" y="3000180"/>
            <a:ext cx="3000897" cy="393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AD598-8D01-2097-9E10-21A8FBFCC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26" y="3557469"/>
            <a:ext cx="6585995" cy="7911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E90E2D-E5FC-8AC6-621D-53F995153B43}"/>
              </a:ext>
            </a:extLst>
          </p:cNvPr>
          <p:cNvSpPr txBox="1"/>
          <p:nvPr/>
        </p:nvSpPr>
        <p:spPr>
          <a:xfrm>
            <a:off x="474562" y="4664598"/>
            <a:ext cx="532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region of equal/lesser compatibility with </a:t>
            </a:r>
            <a:r>
              <a:rPr lang="en-GB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GB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F3482-1F8A-1CE1-D7AE-7F94D846D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06" y="5611155"/>
            <a:ext cx="4838220" cy="7302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4E1A3F-DF17-60C6-8953-2846FEDC9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258" y="4631738"/>
            <a:ext cx="2494203" cy="17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555174" y="130632"/>
            <a:ext cx="8254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Parameter estimation, maximum likelihood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C9FDA-1402-568A-86AB-9CAB8C16367D}"/>
              </a:ext>
            </a:extLst>
          </p:cNvPr>
          <p:cNvSpPr txBox="1"/>
          <p:nvPr/>
        </p:nvSpPr>
        <p:spPr>
          <a:xfrm>
            <a:off x="1423686" y="1053295"/>
            <a:ext cx="4735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function of data (written with hat)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EDA7A-1434-3CC1-3E5F-509CD428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2" y="995423"/>
            <a:ext cx="718928" cy="512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573460-63AE-71BE-ED49-DD1EBFC23D17}"/>
              </a:ext>
            </a:extLst>
          </p:cNvPr>
          <p:cNvSpPr txBox="1"/>
          <p:nvPr/>
        </p:nvSpPr>
        <p:spPr>
          <a:xfrm>
            <a:off x="590310" y="1632030"/>
            <a:ext cx="2230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small bias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8D3E5-FAA9-DA41-E7B2-1A57B5580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150" y="1678329"/>
            <a:ext cx="2036284" cy="430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342478-1B40-5EF4-7FE1-B9578F1C8683}"/>
              </a:ext>
            </a:extLst>
          </p:cNvPr>
          <p:cNvSpPr txBox="1"/>
          <p:nvPr/>
        </p:nvSpPr>
        <p:spPr>
          <a:xfrm>
            <a:off x="5069712" y="1632031"/>
            <a:ext cx="257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small variance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7C7232-785F-0025-39BB-3FC49AD9F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526" y="1643606"/>
            <a:ext cx="617114" cy="416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274287-011B-CBC7-B291-BC9CCDD17C90}"/>
              </a:ext>
            </a:extLst>
          </p:cNvPr>
          <p:cNvSpPr txBox="1"/>
          <p:nvPr/>
        </p:nvSpPr>
        <p:spPr>
          <a:xfrm>
            <a:off x="601884" y="2176040"/>
            <a:ext cx="634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(cannot in general minimize both simultaneously)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A7218-FF1F-CD73-6A7B-6A90BA9C66C2}"/>
              </a:ext>
            </a:extLst>
          </p:cNvPr>
          <p:cNvSpPr txBox="1"/>
          <p:nvPr/>
        </p:nvSpPr>
        <p:spPr>
          <a:xfrm>
            <a:off x="591744" y="2850803"/>
            <a:ext cx="341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Likelihood:  maximize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48F09D-8FAD-4FE1-74EA-316DDF6F8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752" y="2999679"/>
            <a:ext cx="4690723" cy="277479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0A4CF9F-FDB7-927A-3418-63CA04806A06}"/>
              </a:ext>
            </a:extLst>
          </p:cNvPr>
          <p:cNvGrpSpPr/>
          <p:nvPr/>
        </p:nvGrpSpPr>
        <p:grpSpPr>
          <a:xfrm>
            <a:off x="567339" y="3841344"/>
            <a:ext cx="3578095" cy="2677656"/>
            <a:chOff x="446152" y="3973548"/>
            <a:chExt cx="3578095" cy="26776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C69E92-F060-1F6A-B684-7C0A7CF23D34}"/>
                </a:ext>
              </a:extLst>
            </p:cNvPr>
            <p:cNvSpPr txBox="1"/>
            <p:nvPr/>
          </p:nvSpPr>
          <p:spPr>
            <a:xfrm>
              <a:off x="2950029" y="409302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EDF36B-D1DA-B9EC-69CC-572B5B757603}"/>
                </a:ext>
              </a:extLst>
            </p:cNvPr>
            <p:cNvSpPr txBox="1"/>
            <p:nvPr/>
          </p:nvSpPr>
          <p:spPr>
            <a:xfrm>
              <a:off x="446152" y="3973548"/>
              <a:ext cx="3578095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Variance of MLE: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	Sometimes closed form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	Monte Carlo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	Information inequality</a:t>
              </a:r>
            </a:p>
            <a:p>
              <a:pPr algn="l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	Graphical method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5F190E-1AF6-BD54-6190-ECBF7D17E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411" y="5568526"/>
              <a:ext cx="2945714" cy="588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7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385250" y="153998"/>
            <a:ext cx="847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properties of likelihood and MLE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50029" y="40930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2F897-7F31-65BE-D49F-D75FE234004D}"/>
              </a:ext>
            </a:extLst>
          </p:cNvPr>
          <p:cNvSpPr txBox="1"/>
          <p:nvPr/>
        </p:nvSpPr>
        <p:spPr>
          <a:xfrm>
            <a:off x="446049" y="1338146"/>
            <a:ext cx="522219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becomes Gaussian in shape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 consistent, asymptotically unbiased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 Gaussian distributed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FF677-FAC8-C0F7-850E-3A2EE713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62" y="1248936"/>
            <a:ext cx="2936370" cy="3947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68E141-460C-21D2-01B2-40E65A617FB7}"/>
              </a:ext>
            </a:extLst>
          </p:cNvPr>
          <p:cNvSpPr txBox="1"/>
          <p:nvPr/>
        </p:nvSpPr>
        <p:spPr>
          <a:xfrm>
            <a:off x="512956" y="3378820"/>
            <a:ext cx="4168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inequality becomes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equality: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F9200-0A7B-7184-B47A-F9BC30A8E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52" y="4438186"/>
            <a:ext cx="2375061" cy="807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C3E4D-D9C5-59DD-B588-8760F9F29DE5}"/>
              </a:ext>
            </a:extLst>
          </p:cNvPr>
          <p:cNvSpPr txBox="1"/>
          <p:nvPr/>
        </p:nvSpPr>
        <p:spPr>
          <a:xfrm>
            <a:off x="390294" y="5687122"/>
            <a:ext cx="2064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using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101155-5D82-D6B3-A3D9-E8DEF581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873" y="5551599"/>
            <a:ext cx="2133445" cy="7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362202" y="76204"/>
            <a:ext cx="472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Method of least squares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50029" y="40930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5C63C-97DE-7F11-333D-729A66C8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023" y="1037061"/>
            <a:ext cx="3824308" cy="2686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9BDD53-2197-846E-DECD-5717BD5669FF}"/>
              </a:ext>
            </a:extLst>
          </p:cNvPr>
          <p:cNvSpPr txBox="1"/>
          <p:nvPr/>
        </p:nvSpPr>
        <p:spPr>
          <a:xfrm>
            <a:off x="635621" y="1895708"/>
            <a:ext cx="397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Gauss(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CA9F2-073B-6589-06E2-0CA0164F7818}"/>
              </a:ext>
            </a:extLst>
          </p:cNvPr>
          <p:cNvSpPr txBox="1"/>
          <p:nvPr/>
        </p:nvSpPr>
        <p:spPr>
          <a:xfrm>
            <a:off x="680224" y="1260088"/>
            <a:ext cx="381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measurements: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90E942-3A7E-C0E6-2949-DA924BEE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3" y="3642168"/>
            <a:ext cx="6590371" cy="1015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9DDA7B-255B-9755-279B-13B8544DE174}"/>
              </a:ext>
            </a:extLst>
          </p:cNvPr>
          <p:cNvSpPr txBox="1"/>
          <p:nvPr/>
        </p:nvSpPr>
        <p:spPr>
          <a:xfrm>
            <a:off x="635619" y="2676292"/>
            <a:ext cx="3805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equivalent to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651205-54E6-D3B0-36BF-E2AF27681AFB}"/>
              </a:ext>
            </a:extLst>
          </p:cNvPr>
          <p:cNvSpPr txBox="1"/>
          <p:nvPr/>
        </p:nvSpPr>
        <p:spPr>
          <a:xfrm>
            <a:off x="568713" y="4761571"/>
            <a:ext cx="285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for correlated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0D7440-8D7C-AFE2-4B7C-EE9E072D7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079" y="4750419"/>
            <a:ext cx="4318776" cy="5234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7315F3-A1EF-2EB8-FAB0-C6444A0242A4}"/>
              </a:ext>
            </a:extLst>
          </p:cNvPr>
          <p:cNvSpPr txBox="1"/>
          <p:nvPr/>
        </p:nvSpPr>
        <p:spPr>
          <a:xfrm>
            <a:off x="568712" y="5352585"/>
            <a:ext cx="769204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variances of estimators use same technology as for MLE.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(goodness of fit)</a:t>
            </a:r>
          </a:p>
        </p:txBody>
      </p:sp>
    </p:spTree>
    <p:extLst>
      <p:ext uri="{BB962C8B-B14F-4D97-AF65-F5344CB8AC3E}">
        <p14:creationId xmlns:p14="http://schemas.microsoft.com/office/powerpoint/2010/main" val="13651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1632859" y="97976"/>
            <a:ext cx="6330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Interval estimation, setting limits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50029" y="45006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865E2-11DC-662A-BA0A-F7A0C006D0A2}"/>
              </a:ext>
            </a:extLst>
          </p:cNvPr>
          <p:cNvSpPr txBox="1"/>
          <p:nvPr/>
        </p:nvSpPr>
        <p:spPr>
          <a:xfrm>
            <a:off x="345686" y="869795"/>
            <a:ext cx="834111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(size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hypothesized parameter value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all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not rejected = confidence interval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critical region of test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data that gives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8EAEE-1835-6A6E-02F8-99E094039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10" y="2847978"/>
            <a:ext cx="4266735" cy="481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CE0AF-D168-3155-9337-FAC75CF3C184}"/>
              </a:ext>
            </a:extLst>
          </p:cNvPr>
          <p:cNvSpPr txBox="1"/>
          <p:nvPr/>
        </p:nvSpPr>
        <p:spPr>
          <a:xfrm>
            <a:off x="401444" y="3429605"/>
            <a:ext cx="468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construction from likelihood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3F505-F6E8-8700-E1E2-68D33CE12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6" y="4535435"/>
            <a:ext cx="3891311" cy="570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F1E51-F175-C755-8995-ED073492D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809" y="3529966"/>
            <a:ext cx="3688815" cy="32450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814AE-449F-33E0-257D-464E1A6F9ABA}"/>
              </a:ext>
            </a:extLst>
          </p:cNvPr>
          <p:cNvSpPr txBox="1"/>
          <p:nvPr/>
        </p:nvSpPr>
        <p:spPr>
          <a:xfrm>
            <a:off x="1232010" y="2401317"/>
            <a:ext cx="6454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 find boundary of interval, set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7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287594" y="153201"/>
            <a:ext cx="4750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Some Bayesian methods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50029" y="40930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CFF62-12FB-7DC7-6BF5-4967152BBF5A}"/>
              </a:ext>
            </a:extLst>
          </p:cNvPr>
          <p:cNvSpPr txBox="1"/>
          <p:nvPr/>
        </p:nvSpPr>
        <p:spPr>
          <a:xfrm>
            <a:off x="501806" y="2587084"/>
            <a:ext cx="417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interval/limit from e.g.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21E3F-1CF5-8DDC-2A1B-1FA96BA95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086" y="1128086"/>
            <a:ext cx="3851226" cy="2785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3CDD0-9539-D419-9EB5-2B2437A2CC14}"/>
              </a:ext>
            </a:extLst>
          </p:cNvPr>
          <p:cNvSpPr txBox="1"/>
          <p:nvPr/>
        </p:nvSpPr>
        <p:spPr>
          <a:xfrm>
            <a:off x="512956" y="847492"/>
            <a:ext cx="2907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gives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DEA93-4D7E-74DC-5BD7-9B9A297E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4" y="1548737"/>
            <a:ext cx="4019240" cy="895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322FAA-4656-9055-55F7-DABA00087B2A}"/>
              </a:ext>
            </a:extLst>
          </p:cNvPr>
          <p:cNvSpPr txBox="1"/>
          <p:nvPr/>
        </p:nvSpPr>
        <p:spPr>
          <a:xfrm>
            <a:off x="412596" y="3925229"/>
            <a:ext cx="5319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for marginalizing posterior (Metropolis-Hastings)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464D0B-7E6D-4EC1-0DAC-C489B24E4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043" y="5486400"/>
            <a:ext cx="5961613" cy="885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04F4C5-C784-C067-415A-96EA226B2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625" y="4036742"/>
            <a:ext cx="3491130" cy="593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2A2C4C-509C-0198-28B7-E4199333A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82" y="3155795"/>
            <a:ext cx="3074488" cy="7965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313788-116C-9D57-72B9-9A5CFAE6091D}"/>
              </a:ext>
            </a:extLst>
          </p:cNvPr>
          <p:cNvSpPr txBox="1"/>
          <p:nvPr/>
        </p:nvSpPr>
        <p:spPr>
          <a:xfrm>
            <a:off x="412595" y="4928839"/>
            <a:ext cx="427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 factor for model selection:</a:t>
            </a:r>
          </a:p>
        </p:txBody>
      </p:sp>
    </p:spTree>
    <p:extLst>
      <p:ext uri="{BB962C8B-B14F-4D97-AF65-F5344CB8AC3E}">
        <p14:creationId xmlns:p14="http://schemas.microsoft.com/office/powerpoint/2010/main" val="40850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CE250-8481-E343-A893-0FDB3BB5EE8D}"/>
              </a:ext>
            </a:extLst>
          </p:cNvPr>
          <p:cNvSpPr txBox="1"/>
          <p:nvPr/>
        </p:nvSpPr>
        <p:spPr>
          <a:xfrm>
            <a:off x="-391886" y="-435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C5458-FC3B-444B-A58A-9AB8EF1BCABA}"/>
              </a:ext>
            </a:extLst>
          </p:cNvPr>
          <p:cNvSpPr txBox="1"/>
          <p:nvPr/>
        </p:nvSpPr>
        <p:spPr>
          <a:xfrm>
            <a:off x="2917371" y="32133"/>
            <a:ext cx="2490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1F447-2323-E745-A670-76DAF03181EA}"/>
              </a:ext>
            </a:extLst>
          </p:cNvPr>
          <p:cNvSpPr txBox="1"/>
          <p:nvPr/>
        </p:nvSpPr>
        <p:spPr>
          <a:xfrm>
            <a:off x="515484" y="674853"/>
            <a:ext cx="83275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exam is in-person.  Full details will have been communicated to you by RHUL administration. If not, please contact  	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epms-school@rhul.ac.uk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exam time is 2 ½ hours, </a:t>
            </a:r>
            <a:r>
              <a:rPr lang="en-GB" sz="2000" dirty="0">
                <a:solidFill>
                  <a:srgbClr val="0070C0"/>
                </a:solidFill>
              </a:rPr>
              <a:t>with extra time for special circumstances authorised as appropriate. 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70C0"/>
                </a:solidFill>
              </a:rPr>
              <a:t>Exam counts 80%, coursework 20% of module; module pass mark is 50.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examination is closed-book and no notes are allowed.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 not need a calculator for the exam.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70C0"/>
                </a:solidFill>
              </a:rPr>
              <a:t>The final details regarding venue, times, special arrangements, etc., are made through the RHUL admin team in conjunction with your College’s Physics Department – please turn to them (not me) for any questions about these matters.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70C0"/>
                </a:solidFill>
                <a:latin typeface="Corbel" panose="020B0503020204020204" pitchFamily="34" charset="0"/>
              </a:rPr>
              <a:t>Every effort has been made to ensure that the exam does not contain any errors.  If you believe a question has a typo, it will not be possible to query this during the exam.  I</a:t>
            </a:r>
            <a:r>
              <a:rPr lang="en-GB" sz="2000" dirty="0">
                <a:solidFill>
                  <a:srgbClr val="0070C0"/>
                </a:solidFill>
                <a:effectLst/>
                <a:latin typeface="Corbel" panose="020B0503020204020204" pitchFamily="34" charset="0"/>
              </a:rPr>
              <a:t>f you suspect a question contains an error, you should explain what you believe the problem is and proceed on the basis of your stated assumptions. </a:t>
            </a:r>
            <a:endParaRPr lang="en-GB" sz="2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37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362202" y="76204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D87DC-3E3F-564F-B67B-862DD223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7" y="785093"/>
            <a:ext cx="8512629" cy="2125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DDB11-AD5D-DB48-8F06-904312D4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" y="3235404"/>
            <a:ext cx="8741229" cy="29620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559C25-4EC9-8044-9BAA-AE6A250639F3}"/>
              </a:ext>
            </a:extLst>
          </p:cNvPr>
          <p:cNvCxnSpPr/>
          <p:nvPr/>
        </p:nvCxnSpPr>
        <p:spPr>
          <a:xfrm>
            <a:off x="141515" y="3015342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94D990D-42ED-2D48-930B-0D46E5A2B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9" y="6204276"/>
            <a:ext cx="4636407" cy="3407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000925-E0B4-DB49-922C-6D9C51B74EE9}"/>
              </a:ext>
            </a:extLst>
          </p:cNvPr>
          <p:cNvSpPr/>
          <p:nvPr/>
        </p:nvSpPr>
        <p:spPr>
          <a:xfrm>
            <a:off x="185057" y="816429"/>
            <a:ext cx="8806543" cy="2144485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362202" y="76204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D87DC-3E3F-564F-B67B-862DD223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7" y="785093"/>
            <a:ext cx="8512629" cy="2125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DDB11-AD5D-DB48-8F06-904312D4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" y="3235404"/>
            <a:ext cx="8741229" cy="29620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559C25-4EC9-8044-9BAA-AE6A250639F3}"/>
              </a:ext>
            </a:extLst>
          </p:cNvPr>
          <p:cNvCxnSpPr/>
          <p:nvPr/>
        </p:nvCxnSpPr>
        <p:spPr>
          <a:xfrm>
            <a:off x="141515" y="3015342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94D990D-42ED-2D48-930B-0D46E5A2B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9" y="6204276"/>
            <a:ext cx="4636407" cy="3407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000925-E0B4-DB49-922C-6D9C51B74EE9}"/>
              </a:ext>
            </a:extLst>
          </p:cNvPr>
          <p:cNvSpPr/>
          <p:nvPr/>
        </p:nvSpPr>
        <p:spPr>
          <a:xfrm>
            <a:off x="185057" y="816429"/>
            <a:ext cx="8806543" cy="2144485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D2F54-6CED-2A44-B2AE-CC8D841C4F63}"/>
              </a:ext>
            </a:extLst>
          </p:cNvPr>
          <p:cNvSpPr txBox="1"/>
          <p:nvPr/>
        </p:nvSpPr>
        <p:spPr>
          <a:xfrm>
            <a:off x="2362202" y="76204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2605B7-5EB1-4E40-82DD-1B16790EA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1751475"/>
            <a:ext cx="8589247" cy="2472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F59E02-9A65-7C42-8605-CCD1B8B0C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4" y="1336693"/>
            <a:ext cx="3428093" cy="3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EEA15-4D6A-DD46-BF84-B1A62F82478D}"/>
              </a:ext>
            </a:extLst>
          </p:cNvPr>
          <p:cNvSpPr txBox="1"/>
          <p:nvPr/>
        </p:nvSpPr>
        <p:spPr>
          <a:xfrm>
            <a:off x="2220687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D1A592-7D32-C14B-9FDB-B5511204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0" y="1251857"/>
            <a:ext cx="8534083" cy="3517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18C683-B68A-394E-9764-E1B507B0496A}"/>
              </a:ext>
            </a:extLst>
          </p:cNvPr>
          <p:cNvCxnSpPr/>
          <p:nvPr/>
        </p:nvCxnSpPr>
        <p:spPr>
          <a:xfrm>
            <a:off x="195944" y="1850571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CF61CC8-4EDB-2A49-8036-D5B79E70B23D}"/>
              </a:ext>
            </a:extLst>
          </p:cNvPr>
          <p:cNvSpPr/>
          <p:nvPr/>
        </p:nvSpPr>
        <p:spPr>
          <a:xfrm>
            <a:off x="185057" y="1175658"/>
            <a:ext cx="8806543" cy="468086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F5A01-425A-514D-8A5E-3F64DB44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29008"/>
            <a:ext cx="8534400" cy="28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09A5B-7FED-9340-BFD5-2F59FDDC91A0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7DBC7-5C34-6041-8B02-AAFFEAB9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025340"/>
            <a:ext cx="8708571" cy="6602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B753E3-927A-0E4D-A9D4-5962B554958A}"/>
              </a:ext>
            </a:extLst>
          </p:cNvPr>
          <p:cNvCxnSpPr/>
          <p:nvPr/>
        </p:nvCxnSpPr>
        <p:spPr>
          <a:xfrm>
            <a:off x="195944" y="1850571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B5368C8-F43B-7E40-9760-FF55B3B2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5" y="2296886"/>
            <a:ext cx="8586389" cy="19790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A7CC79-FFB2-A34D-A6DE-5D5CCDD0E2DF}"/>
              </a:ext>
            </a:extLst>
          </p:cNvPr>
          <p:cNvSpPr/>
          <p:nvPr/>
        </p:nvSpPr>
        <p:spPr>
          <a:xfrm>
            <a:off x="185057" y="914401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1D4D74-7A3C-5F4D-9CA9-95581C90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772231"/>
            <a:ext cx="8403771" cy="821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B4542-CE44-9C4A-BB30-1369C43EAAE2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43F85-C668-6C46-9C07-3F4DC4BA5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6577"/>
            <a:ext cx="7728858" cy="12711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E315DB-2306-B247-92B2-2FC19FE39EFE}"/>
              </a:ext>
            </a:extLst>
          </p:cNvPr>
          <p:cNvCxnSpPr/>
          <p:nvPr/>
        </p:nvCxnSpPr>
        <p:spPr>
          <a:xfrm>
            <a:off x="206830" y="1752599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26E25DA-806B-5F45-B84B-94325950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7" y="3288074"/>
            <a:ext cx="8056188" cy="31780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082790-C22E-A04E-B133-BDC4C2BD0287}"/>
              </a:ext>
            </a:extLst>
          </p:cNvPr>
          <p:cNvSpPr/>
          <p:nvPr/>
        </p:nvSpPr>
        <p:spPr>
          <a:xfrm>
            <a:off x="185057" y="838201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0B1FF-62B3-054B-8AC1-3D8EDEE612A0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6AB43E-7E79-8D4E-BA10-1D4861BB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" y="899362"/>
            <a:ext cx="8436429" cy="24783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9E7742-49B3-B244-8425-DF5C343A50BD}"/>
              </a:ext>
            </a:extLst>
          </p:cNvPr>
          <p:cNvCxnSpPr/>
          <p:nvPr/>
        </p:nvCxnSpPr>
        <p:spPr>
          <a:xfrm>
            <a:off x="206830" y="3537855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1D6FCE7-3313-6F49-8ABB-DDACD844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3800119"/>
            <a:ext cx="8218714" cy="26718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262A41-96DF-DA46-B1C6-F9229C65DEDB}"/>
              </a:ext>
            </a:extLst>
          </p:cNvPr>
          <p:cNvSpPr/>
          <p:nvPr/>
        </p:nvSpPr>
        <p:spPr>
          <a:xfrm>
            <a:off x="185057" y="816429"/>
            <a:ext cx="8643257" cy="26125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9F940-66CE-31FE-4A96-322098757A26}"/>
              </a:ext>
            </a:extLst>
          </p:cNvPr>
          <p:cNvSpPr/>
          <p:nvPr/>
        </p:nvSpPr>
        <p:spPr>
          <a:xfrm>
            <a:off x="2985571" y="5607586"/>
            <a:ext cx="3908942" cy="8644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F670D-8B44-19AD-59A0-09DBBC62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45" y="5564864"/>
            <a:ext cx="736128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3F0BE-ECFF-9F4F-9AB8-A702B0DB987A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80442C-C806-1841-8A17-D61906F6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3" y="998279"/>
            <a:ext cx="8436429" cy="46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51B14-AE8D-D843-A992-4346860A3016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86F482-93F5-384C-9F2F-9A2F8539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930728"/>
            <a:ext cx="6172201" cy="1510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C3CA3-BB06-1049-8FC3-61624FC0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10404"/>
            <a:ext cx="8643257" cy="19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B269A-FCB6-D240-B33E-C620027C6003}"/>
              </a:ext>
            </a:extLst>
          </p:cNvPr>
          <p:cNvSpPr txBox="1"/>
          <p:nvPr/>
        </p:nvSpPr>
        <p:spPr>
          <a:xfrm>
            <a:off x="2155373" y="119747"/>
            <a:ext cx="480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EF34A4-72EE-874F-9352-39C5FB7C0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0" y="761999"/>
            <a:ext cx="8617978" cy="27360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3386E-F565-5A44-AE41-3370F62D593D}"/>
              </a:ext>
            </a:extLst>
          </p:cNvPr>
          <p:cNvCxnSpPr/>
          <p:nvPr/>
        </p:nvCxnSpPr>
        <p:spPr>
          <a:xfrm>
            <a:off x="206830" y="3624943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87BDD5-DC48-7C4F-A237-8981969F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3908909"/>
            <a:ext cx="8469086" cy="2552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38AB2D-424E-5D46-9261-5A4A70351D45}"/>
              </a:ext>
            </a:extLst>
          </p:cNvPr>
          <p:cNvSpPr/>
          <p:nvPr/>
        </p:nvSpPr>
        <p:spPr>
          <a:xfrm>
            <a:off x="185057" y="751115"/>
            <a:ext cx="8665029" cy="2754086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6C04D-ED03-134F-A4E1-E97947526E2E}"/>
              </a:ext>
            </a:extLst>
          </p:cNvPr>
          <p:cNvSpPr txBox="1"/>
          <p:nvPr/>
        </p:nvSpPr>
        <p:spPr>
          <a:xfrm>
            <a:off x="-391886" y="-435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C946E-CD41-BB44-8858-CE42A96B0D58}"/>
              </a:ext>
            </a:extLst>
          </p:cNvPr>
          <p:cNvSpPr txBox="1"/>
          <p:nvPr/>
        </p:nvSpPr>
        <p:spPr>
          <a:xfrm>
            <a:off x="2917371" y="174175"/>
            <a:ext cx="257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 format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7693F-FB2C-E742-9B5F-6A9ED53E62B7}"/>
              </a:ext>
            </a:extLst>
          </p:cNvPr>
          <p:cNvSpPr txBox="1"/>
          <p:nvPr/>
        </p:nvSpPr>
        <p:spPr>
          <a:xfrm>
            <a:off x="478972" y="936172"/>
            <a:ext cx="80663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</a:rPr>
              <a:t>Answer any 3 questions out of the 5.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</a:rPr>
              <a:t>No credit is given for work on any further questions.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</a:rPr>
              <a:t>You must indicate on the cover of the exam book which questions you have attempted and want to have considered for marking. 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</a:rPr>
              <a:t>Just to be safe, if you have a partially attempted question in your exam booklet that you do not want to have marked, it is best to indicate this clearly in the booklet.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</a:rPr>
              <a:t>If you write down answers for more than 3 questions but do not indicate which you want to have considered, then you run the risk that the questions marked be not those that you intended.</a:t>
            </a:r>
          </a:p>
        </p:txBody>
      </p:sp>
    </p:spTree>
    <p:extLst>
      <p:ext uri="{BB962C8B-B14F-4D97-AF65-F5344CB8AC3E}">
        <p14:creationId xmlns:p14="http://schemas.microsoft.com/office/powerpoint/2010/main" val="29842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7597D-07B1-164F-A733-7294833AFED4}"/>
              </a:ext>
            </a:extLst>
          </p:cNvPr>
          <p:cNvSpPr txBox="1"/>
          <p:nvPr/>
        </p:nvSpPr>
        <p:spPr>
          <a:xfrm>
            <a:off x="2155373" y="119747"/>
            <a:ext cx="480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69F3C9-9A6F-0E4E-9C7F-ED97138FB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9" y="943307"/>
            <a:ext cx="8227458" cy="31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540DF-CC51-5243-83A1-ED248CEF09E3}"/>
              </a:ext>
            </a:extLst>
          </p:cNvPr>
          <p:cNvSpPr txBox="1"/>
          <p:nvPr/>
        </p:nvSpPr>
        <p:spPr>
          <a:xfrm>
            <a:off x="2155373" y="119747"/>
            <a:ext cx="487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03149-BD4B-054A-9136-E3C7FD0F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0" y="905876"/>
            <a:ext cx="8741229" cy="6569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57062-6BA4-104F-9ACC-D15320E465F9}"/>
              </a:ext>
            </a:extLst>
          </p:cNvPr>
          <p:cNvCxnSpPr/>
          <p:nvPr/>
        </p:nvCxnSpPr>
        <p:spPr>
          <a:xfrm>
            <a:off x="163287" y="1687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2699F43-5E35-3943-9484-0E0539D3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3" y="2002971"/>
            <a:ext cx="8837127" cy="15337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179CAB-CCEA-B84A-A644-22A566B9912E}"/>
              </a:ext>
            </a:extLst>
          </p:cNvPr>
          <p:cNvSpPr/>
          <p:nvPr/>
        </p:nvSpPr>
        <p:spPr>
          <a:xfrm>
            <a:off x="185057" y="816429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9A7DD-3411-B245-BFC3-24594E5E59C2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16D6E-B862-274B-806F-BAAA2AA3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860873"/>
            <a:ext cx="8665029" cy="53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F5D1C-5442-9941-BA7D-044A87E1ECF1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DAA45-0A33-1B4D-8685-5E51CE97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5" y="957943"/>
            <a:ext cx="8797769" cy="43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12476-C7DF-744D-BE1F-9D38F06CBBD7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B1A6B-96A5-2C42-B074-40001947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3" y="936171"/>
            <a:ext cx="8580640" cy="33553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5D6F50-3926-B34B-9BA3-04C699FD155C}"/>
              </a:ext>
            </a:extLst>
          </p:cNvPr>
          <p:cNvCxnSpPr/>
          <p:nvPr/>
        </p:nvCxnSpPr>
        <p:spPr>
          <a:xfrm>
            <a:off x="185059" y="44958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3F7A1E-6847-BE48-A954-C2FB3BF6A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4906566"/>
            <a:ext cx="8610600" cy="1189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08E8B1-ED55-794E-B020-4B359207B61A}"/>
              </a:ext>
            </a:extLst>
          </p:cNvPr>
          <p:cNvSpPr/>
          <p:nvPr/>
        </p:nvSpPr>
        <p:spPr>
          <a:xfrm>
            <a:off x="185057" y="816429"/>
            <a:ext cx="8806543" cy="35596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CC269-B76F-784F-B6D0-885EA57B307B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DA03BA-FF1C-DC4A-B60F-DAE2D53A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4" y="957943"/>
            <a:ext cx="8663257" cy="42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AE84E-A99C-AF4A-B113-086205032A9C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CC78F-BFEC-7E4D-8D1D-D9E9B49A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819877"/>
            <a:ext cx="7968343" cy="39022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E948C0-3946-CD4E-9FE1-53C4E186A012}"/>
              </a:ext>
            </a:extLst>
          </p:cNvPr>
          <p:cNvCxnSpPr/>
          <p:nvPr/>
        </p:nvCxnSpPr>
        <p:spPr>
          <a:xfrm>
            <a:off x="195944" y="4985657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B16C28-4169-EB4B-AFA6-70CE3838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4" y="5200095"/>
            <a:ext cx="8665029" cy="12513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9AA33B-8704-0041-8068-D28FFF6D737F}"/>
              </a:ext>
            </a:extLst>
          </p:cNvPr>
          <p:cNvSpPr/>
          <p:nvPr/>
        </p:nvSpPr>
        <p:spPr>
          <a:xfrm>
            <a:off x="185057" y="816429"/>
            <a:ext cx="8806543" cy="40168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49AC3-93F5-E24A-AC1D-EFF6AD28C08B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28E3F-1046-CF4A-A17C-332F82B6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931791"/>
            <a:ext cx="8773886" cy="342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16061-114E-A74D-BBA3-0763D411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1377636"/>
            <a:ext cx="8937171" cy="31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D5DBD-F425-B649-84BD-99BDC1977D84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3722B-E893-B545-B083-DF0CE8E9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901081"/>
            <a:ext cx="8556171" cy="175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5E4010-60F3-2040-BD97-8A53E367F3EC}"/>
              </a:ext>
            </a:extLst>
          </p:cNvPr>
          <p:cNvCxnSpPr/>
          <p:nvPr/>
        </p:nvCxnSpPr>
        <p:spPr>
          <a:xfrm>
            <a:off x="217715" y="27432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62B8958-EDF2-4545-88EB-5527A04A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3075681"/>
            <a:ext cx="8795657" cy="2707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2A6010-4A93-6143-AE4A-CE027F4E715F}"/>
              </a:ext>
            </a:extLst>
          </p:cNvPr>
          <p:cNvSpPr/>
          <p:nvPr/>
        </p:nvSpPr>
        <p:spPr>
          <a:xfrm>
            <a:off x="185057" y="816429"/>
            <a:ext cx="8806543" cy="186145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DB40B-BDF4-CB43-8667-8D526515F8A3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ED81D0-F87B-274F-B24F-7250D11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" y="798906"/>
            <a:ext cx="8632371" cy="7546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DBDBAF-22AE-F242-A5EE-3BF267115AF3}"/>
              </a:ext>
            </a:extLst>
          </p:cNvPr>
          <p:cNvCxnSpPr/>
          <p:nvPr/>
        </p:nvCxnSpPr>
        <p:spPr>
          <a:xfrm>
            <a:off x="141515" y="1687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D7A5B1D-4AB5-C74D-ACB3-9F5DD5B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59" y="2122715"/>
            <a:ext cx="9055212" cy="4199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C243D8-776B-0246-A2FE-F5FD384C6070}"/>
              </a:ext>
            </a:extLst>
          </p:cNvPr>
          <p:cNvSpPr/>
          <p:nvPr/>
        </p:nvSpPr>
        <p:spPr>
          <a:xfrm>
            <a:off x="185057" y="816429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43FFF-7BB2-594E-9061-007AA108BEEB}"/>
              </a:ext>
            </a:extLst>
          </p:cNvPr>
          <p:cNvSpPr txBox="1"/>
          <p:nvPr/>
        </p:nvSpPr>
        <p:spPr>
          <a:xfrm>
            <a:off x="1646733" y="164736"/>
            <a:ext cx="597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revision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0183E-9608-0241-B272-8FF8FFB05528}"/>
              </a:ext>
            </a:extLst>
          </p:cNvPr>
          <p:cNvSpPr txBox="1"/>
          <p:nvPr/>
        </p:nvSpPr>
        <p:spPr>
          <a:xfrm>
            <a:off x="391197" y="956702"/>
            <a:ext cx="861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past exams and (some) solutions on: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http://www.pp.rhul.ac.uk/~cowan/ph4515/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for the papers since 2011 will not be posted, except for those problems worked in discussion sessions.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that the solutions to the problem sheets are contained in the discussion notes on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discussed in week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here is a note with some advice on reviewing for the exam: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http://www.pp.rhul.ac.uk/~cowan/ph4515/ph4515_review.pdf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B0B18-35C8-2724-723E-0224E0F4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54" y="4734100"/>
            <a:ext cx="77470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2E1E0-415A-DE49-A163-8BEAC90B4F16}"/>
              </a:ext>
            </a:extLst>
          </p:cNvPr>
          <p:cNvSpPr txBox="1"/>
          <p:nvPr/>
        </p:nvSpPr>
        <p:spPr>
          <a:xfrm>
            <a:off x="2155373" y="119747"/>
            <a:ext cx="480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F5CD3-F1E2-9D43-A389-8AFF8AF5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0946"/>
            <a:ext cx="8675914" cy="15803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59CD8-F48D-6049-B85E-3F4E1947187F}"/>
              </a:ext>
            </a:extLst>
          </p:cNvPr>
          <p:cNvCxnSpPr/>
          <p:nvPr/>
        </p:nvCxnSpPr>
        <p:spPr>
          <a:xfrm>
            <a:off x="141515" y="2449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54B0B1-5F0A-364A-BDDD-39DEDBC9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66127"/>
            <a:ext cx="8621486" cy="1448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247E77-852D-334F-B9E4-22CD4B436B63}"/>
              </a:ext>
            </a:extLst>
          </p:cNvPr>
          <p:cNvSpPr/>
          <p:nvPr/>
        </p:nvSpPr>
        <p:spPr>
          <a:xfrm>
            <a:off x="185057" y="816429"/>
            <a:ext cx="8806543" cy="151311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362202" y="141519"/>
            <a:ext cx="4228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course 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50029" y="40930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091EF-5BCA-18EF-9F43-A627FDC86066}"/>
              </a:ext>
            </a:extLst>
          </p:cNvPr>
          <p:cNvSpPr txBox="1"/>
          <p:nvPr/>
        </p:nvSpPr>
        <p:spPr>
          <a:xfrm>
            <a:off x="947057" y="861353"/>
            <a:ext cx="645753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1	Probability, Bayes’ theorem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2	Random variables and probability densities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3	Expectation values, error propagation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4	Catalogue of pdfs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5	The Monte Carlo method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6	Statistical tests:  general concepts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7	Test statistics, multivariate methods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8	Goodness-of-fit tests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9	Parameter estimation, maximum likelihood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10	More maximum likelihood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11	Method of least squares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12	Interval estimation, setting limits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13	Nuisance parameters, systematic uncertainties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14	Examples of Bayesian approach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068288" y="163290"/>
            <a:ext cx="530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Probability, Bayes’ theorem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50029" y="40930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01BAD-47D3-0487-82D9-D9E95307F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676" y="925286"/>
            <a:ext cx="4803037" cy="1584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F1EE27-E05E-0DC6-240C-0903B6824DFB}"/>
              </a:ext>
            </a:extLst>
          </p:cNvPr>
          <p:cNvSpPr txBox="1"/>
          <p:nvPr/>
        </p:nvSpPr>
        <p:spPr>
          <a:xfrm>
            <a:off x="500742" y="1534885"/>
            <a:ext cx="2630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Kolmogorov axioms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64465-CF2A-638D-5803-DB6FD7525E01}"/>
              </a:ext>
            </a:extLst>
          </p:cNvPr>
          <p:cNvSpPr txBox="1"/>
          <p:nvPr/>
        </p:nvSpPr>
        <p:spPr>
          <a:xfrm>
            <a:off x="489857" y="2917371"/>
            <a:ext cx="303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01290-9BDE-1D1D-CD2D-9BA89256A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88" y="2590799"/>
            <a:ext cx="2882683" cy="1232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E7C1FE-3ECE-3953-1E4B-27FCC3DB094A}"/>
              </a:ext>
            </a:extLst>
          </p:cNvPr>
          <p:cNvSpPr txBox="1"/>
          <p:nvPr/>
        </p:nvSpPr>
        <p:spPr>
          <a:xfrm>
            <a:off x="478971" y="4463143"/>
            <a:ext cx="213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6E38A1-F3EF-0E1A-1D55-7C9D9C9E5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15" y="4048337"/>
            <a:ext cx="4694464" cy="12502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4A9767-61A3-ED8E-E62C-27DAFAF8EA7E}"/>
              </a:ext>
            </a:extLst>
          </p:cNvPr>
          <p:cNvSpPr txBox="1"/>
          <p:nvPr/>
        </p:nvSpPr>
        <p:spPr>
          <a:xfrm>
            <a:off x="478971" y="5682343"/>
            <a:ext cx="851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Interpretations:  frequentist, subjective (degree of belief, Bayesian)</a:t>
            </a:r>
          </a:p>
        </p:txBody>
      </p:sp>
    </p:spTree>
    <p:extLst>
      <p:ext uri="{BB962C8B-B14F-4D97-AF65-F5344CB8AC3E}">
        <p14:creationId xmlns:p14="http://schemas.microsoft.com/office/powerpoint/2010/main" val="28054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457202" y="119747"/>
            <a:ext cx="8236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Random variables and probability densities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83470-E10B-E4AC-F0C2-5902F54E6D7B}"/>
              </a:ext>
            </a:extLst>
          </p:cNvPr>
          <p:cNvSpPr txBox="1"/>
          <p:nvPr/>
        </p:nvSpPr>
        <p:spPr>
          <a:xfrm>
            <a:off x="511626" y="816427"/>
            <a:ext cx="5002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probability (mass)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21BE7-9643-5179-F86C-CD415151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483179"/>
            <a:ext cx="1644650" cy="440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0AB33-FDFF-C4FC-B6C4-A9856E20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71" y="1404256"/>
            <a:ext cx="1758948" cy="690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7D766F-A90D-BDBF-D26F-F6C1DA51CAE2}"/>
              </a:ext>
            </a:extLst>
          </p:cNvPr>
          <p:cNvSpPr txBox="1"/>
          <p:nvPr/>
        </p:nvSpPr>
        <p:spPr>
          <a:xfrm>
            <a:off x="413658" y="2122716"/>
            <a:ext cx="366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probability density function (pdf)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EFA8B-87C4-C687-D943-4032C279C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121" y="2122716"/>
            <a:ext cx="3058387" cy="784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1CA0B9-3697-C2F6-E4FE-95C4B9DDB170}"/>
              </a:ext>
            </a:extLst>
          </p:cNvPr>
          <p:cNvSpPr txBox="1"/>
          <p:nvPr/>
        </p:nvSpPr>
        <p:spPr>
          <a:xfrm>
            <a:off x="489857" y="4974771"/>
            <a:ext cx="178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D816B-A321-7647-77F7-A21AA483EB75}"/>
              </a:ext>
            </a:extLst>
          </p:cNvPr>
          <p:cNvSpPr txBox="1"/>
          <p:nvPr/>
        </p:nvSpPr>
        <p:spPr>
          <a:xfrm>
            <a:off x="435429" y="3298373"/>
            <a:ext cx="311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EE4F0F-FCD1-A37E-D895-587C898AB878}"/>
              </a:ext>
            </a:extLst>
          </p:cNvPr>
          <p:cNvSpPr txBox="1"/>
          <p:nvPr/>
        </p:nvSpPr>
        <p:spPr>
          <a:xfrm>
            <a:off x="489857" y="4201885"/>
            <a:ext cx="126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pdf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3C8522-4D15-5D37-1304-D62F430E79A5}"/>
              </a:ext>
            </a:extLst>
          </p:cNvPr>
          <p:cNvSpPr txBox="1"/>
          <p:nvPr/>
        </p:nvSpPr>
        <p:spPr>
          <a:xfrm>
            <a:off x="489857" y="5812973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pdf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A57170-6F66-0D4E-5F36-877958156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170" y="3167825"/>
            <a:ext cx="2500993" cy="639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52AE80-A220-7B8C-4908-73BBA3F08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742" y="4075169"/>
            <a:ext cx="4680857" cy="6118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9F0EEC-E613-B6A9-2639-782DC72D5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452" y="5758545"/>
            <a:ext cx="2020955" cy="6585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14ECA0-A1D9-8956-F917-F2F644621C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320" y="5704117"/>
            <a:ext cx="1985130" cy="7075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99E38E-CC72-7695-AEE2-0F6587D696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0930" y="4923331"/>
            <a:ext cx="2614070" cy="6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497711" y="151172"/>
            <a:ext cx="8236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</a:rPr>
              <a:t>Functions of </a:t>
            </a:r>
            <a:r>
              <a:rPr lang="en-US" altLang="en-US" sz="2800" dirty="0" err="1">
                <a:solidFill>
                  <a:srgbClr val="0070C0"/>
                </a:solidFill>
              </a:rPr>
              <a:t>r.v.s</a:t>
            </a:r>
            <a:r>
              <a:rPr lang="en-US" altLang="en-US" sz="2800" dirty="0">
                <a:solidFill>
                  <a:srgbClr val="0070C0"/>
                </a:solidFill>
              </a:rPr>
              <a:t>, expectation values, error propagation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064DE-73C9-249F-BDED-6DAAA762F49E}"/>
              </a:ext>
            </a:extLst>
          </p:cNvPr>
          <p:cNvSpPr txBox="1"/>
          <p:nvPr/>
        </p:nvSpPr>
        <p:spPr>
          <a:xfrm>
            <a:off x="497711" y="1180618"/>
            <a:ext cx="459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random variable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A8DFE-0EA7-9E18-AB54-A30C3DA7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69" y="2186218"/>
            <a:ext cx="2824425" cy="684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22DE8B-B43D-1BCF-DC35-D99845A0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45" y="844183"/>
            <a:ext cx="2711994" cy="2558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C9C9A-1F7F-6274-2C72-73C18AAC962E}"/>
              </a:ext>
            </a:extLst>
          </p:cNvPr>
          <p:cNvSpPr txBox="1"/>
          <p:nvPr/>
        </p:nvSpPr>
        <p:spPr>
          <a:xfrm>
            <a:off x="405114" y="3437681"/>
            <a:ext cx="3148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(mean)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FD6C0-7DBC-A4C4-B005-9911EB709DE6}"/>
              </a:ext>
            </a:extLst>
          </p:cNvPr>
          <p:cNvSpPr txBox="1"/>
          <p:nvPr/>
        </p:nvSpPr>
        <p:spPr>
          <a:xfrm>
            <a:off x="428263" y="4247906"/>
            <a:ext cx="17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FD0E08-CA4F-7539-C8AD-B7B992A35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407" y="4277824"/>
            <a:ext cx="3954684" cy="488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221349-44C5-6FE6-CF2D-ED25D5DF6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015" y="3599726"/>
            <a:ext cx="2133915" cy="17897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200559-EE1A-C0A1-7E0D-B9B1E2D2AFF3}"/>
              </a:ext>
            </a:extLst>
          </p:cNvPr>
          <p:cNvSpPr txBox="1"/>
          <p:nvPr/>
        </p:nvSpPr>
        <p:spPr>
          <a:xfrm>
            <a:off x="381965" y="5729469"/>
            <a:ext cx="412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“Error propagation”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81B4F5-AC21-8884-2BF9-C1C47F206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993" y="5006700"/>
            <a:ext cx="3332946" cy="4704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25BA18-1094-7C3A-F91E-4104D7121F6D}"/>
              </a:ext>
            </a:extLst>
          </p:cNvPr>
          <p:cNvSpPr txBox="1"/>
          <p:nvPr/>
        </p:nvSpPr>
        <p:spPr>
          <a:xfrm>
            <a:off x="451412" y="4977114"/>
            <a:ext cx="237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365A25-B5DD-BD9B-5926-4C49920DB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314" y="5535030"/>
            <a:ext cx="41529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6BB7D-3A71-0C39-7D9E-F74A51889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91" y="3317348"/>
            <a:ext cx="2743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677888" y="108862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Catalogue of pdfs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9E92-F060-1F6A-B684-7C0A7CF23D34}"/>
              </a:ext>
            </a:extLst>
          </p:cNvPr>
          <p:cNvSpPr txBox="1"/>
          <p:nvPr/>
        </p:nvSpPr>
        <p:spPr>
          <a:xfrm>
            <a:off x="2915305" y="54356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BFBCC-79C8-94FB-984C-8945C6F97940}"/>
              </a:ext>
            </a:extLst>
          </p:cNvPr>
          <p:cNvSpPr txBox="1"/>
          <p:nvPr/>
        </p:nvSpPr>
        <p:spPr>
          <a:xfrm>
            <a:off x="439834" y="1909823"/>
            <a:ext cx="113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332F5-3B5D-0F47-B58A-E6C97FBC5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80" y="1733710"/>
            <a:ext cx="6477000" cy="774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BF1092-44D2-4ABC-00F3-9844EAD558A6}"/>
              </a:ext>
            </a:extLst>
          </p:cNvPr>
          <p:cNvSpPr txBox="1"/>
          <p:nvPr/>
        </p:nvSpPr>
        <p:spPr>
          <a:xfrm>
            <a:off x="370387" y="3564997"/>
            <a:ext cx="165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0BF52F-FFC9-1C07-AB33-6AE6013B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50" y="3400460"/>
            <a:ext cx="6299200" cy="774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E62D4-DCFA-8DBE-DDCD-25E570D94C13}"/>
              </a:ext>
            </a:extLst>
          </p:cNvPr>
          <p:cNvSpPr txBox="1"/>
          <p:nvPr/>
        </p:nvSpPr>
        <p:spPr>
          <a:xfrm>
            <a:off x="393539" y="4409951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913D57-A51A-E302-01A4-875C80F96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656" y="4318237"/>
            <a:ext cx="6286500" cy="698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1382A9-D2AA-0EFF-145E-516479FADD27}"/>
              </a:ext>
            </a:extLst>
          </p:cNvPr>
          <p:cNvSpPr txBox="1"/>
          <p:nvPr/>
        </p:nvSpPr>
        <p:spPr>
          <a:xfrm>
            <a:off x="393538" y="5312782"/>
            <a:ext cx="305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Limit Theorem: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206A6-5CC7-280A-90FB-A98FB867E3E8}"/>
              </a:ext>
            </a:extLst>
          </p:cNvPr>
          <p:cNvSpPr txBox="1"/>
          <p:nvPr/>
        </p:nvSpPr>
        <p:spPr>
          <a:xfrm>
            <a:off x="3541854" y="5335931"/>
            <a:ext cx="202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28F6D9-440B-1DB7-F1BD-087D5F83A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206" y="5169145"/>
            <a:ext cx="1206500" cy="825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AFB588-71B6-5FE0-1E75-115B96D2F6BC}"/>
              </a:ext>
            </a:extLst>
          </p:cNvPr>
          <p:cNvSpPr txBox="1"/>
          <p:nvPr/>
        </p:nvSpPr>
        <p:spPr>
          <a:xfrm>
            <a:off x="405114" y="5949390"/>
            <a:ext cx="745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tends to Gaussian when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∞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(under specific conditions)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1FC7F0-7FEC-112F-9D97-7D846DED4699}"/>
              </a:ext>
            </a:extLst>
          </p:cNvPr>
          <p:cNvSpPr txBox="1"/>
          <p:nvPr/>
        </p:nvSpPr>
        <p:spPr>
          <a:xfrm>
            <a:off x="381964" y="2696899"/>
            <a:ext cx="121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17587C-B6B1-9524-8B94-FC61C2E75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700" y="2495386"/>
            <a:ext cx="7480300" cy="825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C0B4F64-7678-067D-52D6-9FC84AC414A8}"/>
              </a:ext>
            </a:extLst>
          </p:cNvPr>
          <p:cNvGrpSpPr/>
          <p:nvPr/>
        </p:nvGrpSpPr>
        <p:grpSpPr>
          <a:xfrm>
            <a:off x="462987" y="734190"/>
            <a:ext cx="8492522" cy="1155861"/>
            <a:chOff x="462987" y="676315"/>
            <a:chExt cx="8492522" cy="115586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5EB771B-4494-A6B4-43B0-85BB5BEC1256}"/>
                </a:ext>
              </a:extLst>
            </p:cNvPr>
            <p:cNvSpPr txBox="1"/>
            <p:nvPr/>
          </p:nvSpPr>
          <p:spPr>
            <a:xfrm>
              <a:off x="462987" y="821803"/>
              <a:ext cx="1279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Binomial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273862A-476F-3BE3-80C8-7E8AC3ED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1635" y="676315"/>
              <a:ext cx="6311900" cy="7366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067A31-5C31-FA77-B5E4-E123056DF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9209" y="1298776"/>
              <a:ext cx="2146300" cy="53340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93868D-F6F5-7676-56C0-04500A964B05}"/>
              </a:ext>
            </a:extLst>
          </p:cNvPr>
          <p:cNvCxnSpPr/>
          <p:nvPr/>
        </p:nvCxnSpPr>
        <p:spPr>
          <a:xfrm>
            <a:off x="277793" y="5173886"/>
            <a:ext cx="855369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CF0CA32-CB9F-B27F-7B06-57CA9E29A602}"/>
              </a:ext>
            </a:extLst>
          </p:cNvPr>
          <p:cNvSpPr txBox="1"/>
          <p:nvPr/>
        </p:nvSpPr>
        <p:spPr>
          <a:xfrm>
            <a:off x="7384655" y="46300"/>
            <a:ext cx="190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many more (but know these)</a:t>
            </a:r>
          </a:p>
        </p:txBody>
      </p:sp>
    </p:spTree>
    <p:extLst>
      <p:ext uri="{BB962C8B-B14F-4D97-AF65-F5344CB8AC3E}">
        <p14:creationId xmlns:p14="http://schemas.microsoft.com/office/powerpoint/2010/main" val="6812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30229</TotalTime>
  <Words>1994</Words>
  <Application>Microsoft Macintosh PowerPoint</Application>
  <PresentationFormat>On-screen Show (4:3)</PresentationFormat>
  <Paragraphs>298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Corbel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753</cp:revision>
  <dcterms:created xsi:type="dcterms:W3CDTF">2020-05-18T17:44:39Z</dcterms:created>
  <dcterms:modified xsi:type="dcterms:W3CDTF">2026-05-06T10:48:46Z</dcterms:modified>
</cp:coreProperties>
</file>